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54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35E0D9-FFF9-91A9-9634-65FDC1511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571309"/>
            <a:ext cx="9601200" cy="3342640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63B920A-FA53-7AF6-C2E9-BC877DFD49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48" indent="0" algn="ctr">
              <a:buNone/>
              <a:defRPr sz="2100"/>
            </a:lvl2pPr>
            <a:lvl3pPr marL="960096" indent="0" algn="ctr">
              <a:buNone/>
              <a:defRPr sz="1891"/>
            </a:lvl3pPr>
            <a:lvl4pPr marL="1440144" indent="0" algn="ctr">
              <a:buNone/>
              <a:defRPr sz="1680"/>
            </a:lvl4pPr>
            <a:lvl5pPr marL="1920192" indent="0" algn="ctr">
              <a:buNone/>
              <a:defRPr sz="1680"/>
            </a:lvl5pPr>
            <a:lvl6pPr marL="2400240" indent="0" algn="ctr">
              <a:buNone/>
              <a:defRPr sz="1680"/>
            </a:lvl6pPr>
            <a:lvl7pPr marL="2880288" indent="0" algn="ctr">
              <a:buNone/>
              <a:defRPr sz="1680"/>
            </a:lvl7pPr>
            <a:lvl8pPr marL="3360336" indent="0" algn="ctr">
              <a:buNone/>
              <a:defRPr sz="1680"/>
            </a:lvl8pPr>
            <a:lvl9pPr marL="3840384" indent="0" algn="ctr">
              <a:buNone/>
              <a:defRPr sz="168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5FCBC0D-16DD-8860-7CFC-D18487C63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106D-B29A-4795-8846-1F1B5950C04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692AF2-FDA4-3DDC-AE60-BC73F3084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3761DC-5BE6-7A1F-B6C4-246994E6C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CBE5E-9D72-49B1-ACB6-5F8D1E661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696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4AEC05-0320-5B85-A184-01133FE2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1C69988-AFAC-0F1F-23C4-AE9559292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BF42B3-0705-308A-26C7-7964379F8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106D-B29A-4795-8846-1F1B5950C04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F408B4-7D84-0117-68BE-49A8FC31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D76F59-D8EF-8300-7AA6-CC311FAC4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CBE5E-9D72-49B1-ACB6-5F8D1E661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371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DB0B324-99E3-7FBA-3689-64B7228F7D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D430A96-767F-0178-8798-E4CB93DFF9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35F5E8-0678-A2F2-7305-6EFC452EB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106D-B29A-4795-8846-1F1B5950C04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0700E99-4A0D-D58F-81F3-55EB114D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8F02BB-A8B8-C114-9248-388784860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CBE5E-9D72-49B1-ACB6-5F8D1E661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613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8A2EEE-B9C4-9D95-C22F-58B291182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461454-1140-193F-9D5B-FFB8960D8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D0E7619-0862-5294-49A4-A5121C1E9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106D-B29A-4795-8846-1F1B5950C04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D93098-835D-19A7-1322-F6B6BD44F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35F8D7-29BF-78B3-F055-955F5406F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CBE5E-9D72-49B1-ACB6-5F8D1E661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590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E567AB-3EA6-F73A-0B60-3E58D78DE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443" y="2393634"/>
            <a:ext cx="11041380" cy="3993832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3991EC5-08B5-FB8E-A049-0E63C44EC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1pPr>
            <a:lvl2pPr marL="48004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096" indent="0">
              <a:buNone/>
              <a:defRPr sz="1891">
                <a:solidFill>
                  <a:schemeClr val="tx1">
                    <a:tint val="75000"/>
                  </a:schemeClr>
                </a:solidFill>
              </a:defRPr>
            </a:lvl3pPr>
            <a:lvl4pPr marL="1440144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192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288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336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384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8900D7-CA05-137D-F443-E39C6B8F5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106D-B29A-4795-8846-1F1B5950C04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EE2F20-F4B8-A82A-0D3C-1AE817A5E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4E577D-2F00-9A95-1C9D-262394313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CBE5E-9D72-49B1-ACB6-5F8D1E661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042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E7EE3D-4BB4-5970-3331-97F972A3D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2906D3-7C34-A5B7-42E5-7B93161E26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0111" y="2555875"/>
            <a:ext cx="5440680" cy="609187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8D10C20-9261-E6B0-21EE-3F2EE83155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0811" y="2555875"/>
            <a:ext cx="5440680" cy="609187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5D2A0AE-0E60-DF30-F151-5E5257D16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106D-B29A-4795-8846-1F1B5950C04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C5FD8BD-5619-A522-F502-64E67D967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62F7274-0692-4A22-DF05-552A5EAE3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CBE5E-9D72-49B1-ACB6-5F8D1E661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71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8D2BB1-A5E9-3B72-B78A-EF290E4BD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8" y="511176"/>
            <a:ext cx="11041380" cy="185578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DB0225-7902-EB53-BB27-21F2DBAD7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779" y="2353629"/>
            <a:ext cx="5415676" cy="115347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48" indent="0">
              <a:buNone/>
              <a:defRPr sz="2100" b="1"/>
            </a:lvl2pPr>
            <a:lvl3pPr marL="960096" indent="0">
              <a:buNone/>
              <a:defRPr sz="1891" b="1"/>
            </a:lvl3pPr>
            <a:lvl4pPr marL="1440144" indent="0">
              <a:buNone/>
              <a:defRPr sz="1680" b="1"/>
            </a:lvl4pPr>
            <a:lvl5pPr marL="1920192" indent="0">
              <a:buNone/>
              <a:defRPr sz="1680" b="1"/>
            </a:lvl5pPr>
            <a:lvl6pPr marL="2400240" indent="0">
              <a:buNone/>
              <a:defRPr sz="1680" b="1"/>
            </a:lvl6pPr>
            <a:lvl7pPr marL="2880288" indent="0">
              <a:buNone/>
              <a:defRPr sz="1680" b="1"/>
            </a:lvl7pPr>
            <a:lvl8pPr marL="3360336" indent="0">
              <a:buNone/>
              <a:defRPr sz="1680" b="1"/>
            </a:lvl8pPr>
            <a:lvl9pPr marL="3840384" indent="0">
              <a:buNone/>
              <a:defRPr sz="168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1904FAA-53CF-5E31-920C-CD18D8C428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537C02D-C770-ED0D-F228-3422FBEFCC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0810" y="2353629"/>
            <a:ext cx="5442348" cy="115347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48" indent="0">
              <a:buNone/>
              <a:defRPr sz="2100" b="1"/>
            </a:lvl2pPr>
            <a:lvl3pPr marL="960096" indent="0">
              <a:buNone/>
              <a:defRPr sz="1891" b="1"/>
            </a:lvl3pPr>
            <a:lvl4pPr marL="1440144" indent="0">
              <a:buNone/>
              <a:defRPr sz="1680" b="1"/>
            </a:lvl4pPr>
            <a:lvl5pPr marL="1920192" indent="0">
              <a:buNone/>
              <a:defRPr sz="1680" b="1"/>
            </a:lvl5pPr>
            <a:lvl6pPr marL="2400240" indent="0">
              <a:buNone/>
              <a:defRPr sz="1680" b="1"/>
            </a:lvl6pPr>
            <a:lvl7pPr marL="2880288" indent="0">
              <a:buNone/>
              <a:defRPr sz="1680" b="1"/>
            </a:lvl7pPr>
            <a:lvl8pPr marL="3360336" indent="0">
              <a:buNone/>
              <a:defRPr sz="1680" b="1"/>
            </a:lvl8pPr>
            <a:lvl9pPr marL="3840384" indent="0">
              <a:buNone/>
              <a:defRPr sz="168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F58E9C5-9C0E-3FE1-3D81-B51AE5CD1C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0810" y="3507105"/>
            <a:ext cx="5442348" cy="515842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0CC2376-D6F5-663B-C768-8E17D7F09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106D-B29A-4795-8846-1F1B5950C04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439EBAB-89E5-F186-F22D-DDF919B4D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6D86ECD-FAAC-F0D1-1A01-F1FB44571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CBE5E-9D72-49B1-ACB6-5F8D1E661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8047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B0A9B6-BE6E-EFC0-F9CE-4E9231AC5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CC5BF71-7E57-4F7D-78C5-C1A0AD52D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106D-B29A-4795-8846-1F1B5950C04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54889B8-3926-0976-1EE2-9698960F8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1DFF148-5D69-30B2-23B0-644EDA45E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CBE5E-9D72-49B1-ACB6-5F8D1E661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545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0C77E16-C853-3182-5DCD-E85C876E0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106D-B29A-4795-8846-1F1B5950C04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FD56C4A-0A3F-079D-D98C-772BF2EC8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992DF2C-BB1D-2593-9657-87D2A859A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CBE5E-9D72-49B1-ACB6-5F8D1E661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84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9C5ECD-FDD0-BAF3-D592-7ED1020F9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A40D1A-8B08-DB93-B35F-B06A60A4B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347" y="1382396"/>
            <a:ext cx="6480811" cy="6823075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A612F2B-B641-BBBF-60E4-4C67B14DD7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80"/>
            </a:lvl1pPr>
            <a:lvl2pPr marL="480048" indent="0">
              <a:buNone/>
              <a:defRPr sz="1471"/>
            </a:lvl2pPr>
            <a:lvl3pPr marL="960096" indent="0">
              <a:buNone/>
              <a:defRPr sz="1260"/>
            </a:lvl3pPr>
            <a:lvl4pPr marL="1440144" indent="0">
              <a:buNone/>
              <a:defRPr sz="1051"/>
            </a:lvl4pPr>
            <a:lvl5pPr marL="1920192" indent="0">
              <a:buNone/>
              <a:defRPr sz="1051"/>
            </a:lvl5pPr>
            <a:lvl6pPr marL="2400240" indent="0">
              <a:buNone/>
              <a:defRPr sz="1051"/>
            </a:lvl6pPr>
            <a:lvl7pPr marL="2880288" indent="0">
              <a:buNone/>
              <a:defRPr sz="1051"/>
            </a:lvl7pPr>
            <a:lvl8pPr marL="3360336" indent="0">
              <a:buNone/>
              <a:defRPr sz="1051"/>
            </a:lvl8pPr>
            <a:lvl9pPr marL="3840384" indent="0">
              <a:buNone/>
              <a:defRPr sz="105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FB77445-6006-8539-ED59-8B49E77F1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106D-B29A-4795-8846-1F1B5950C04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6B9CCA-C52F-BC6C-FC39-CE7F645DF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E80F2B-59DA-F551-0DDF-E1548088D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CBE5E-9D72-49B1-ACB6-5F8D1E661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173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1062F1-7BB5-DD16-BD2A-DD3358776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B3443D9-6BEF-7535-DAAE-61F78A115B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42347" y="1382396"/>
            <a:ext cx="6480811" cy="6823075"/>
          </a:xfrm>
        </p:spPr>
        <p:txBody>
          <a:bodyPr/>
          <a:lstStyle>
            <a:lvl1pPr marL="0" indent="0">
              <a:buNone/>
              <a:defRPr sz="3360"/>
            </a:lvl1pPr>
            <a:lvl2pPr marL="480048" indent="0">
              <a:buNone/>
              <a:defRPr sz="2940"/>
            </a:lvl2pPr>
            <a:lvl3pPr marL="960096" indent="0">
              <a:buNone/>
              <a:defRPr sz="2520"/>
            </a:lvl3pPr>
            <a:lvl4pPr marL="1440144" indent="0">
              <a:buNone/>
              <a:defRPr sz="2100"/>
            </a:lvl4pPr>
            <a:lvl5pPr marL="1920192" indent="0">
              <a:buNone/>
              <a:defRPr sz="2100"/>
            </a:lvl5pPr>
            <a:lvl6pPr marL="2400240" indent="0">
              <a:buNone/>
              <a:defRPr sz="2100"/>
            </a:lvl6pPr>
            <a:lvl7pPr marL="2880288" indent="0">
              <a:buNone/>
              <a:defRPr sz="2100"/>
            </a:lvl7pPr>
            <a:lvl8pPr marL="3360336" indent="0">
              <a:buNone/>
              <a:defRPr sz="2100"/>
            </a:lvl8pPr>
            <a:lvl9pPr marL="3840384" indent="0">
              <a:buNone/>
              <a:defRPr sz="21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3822D67-FE83-1F98-8D6C-5D12ADF1CD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80"/>
            </a:lvl1pPr>
            <a:lvl2pPr marL="480048" indent="0">
              <a:buNone/>
              <a:defRPr sz="1471"/>
            </a:lvl2pPr>
            <a:lvl3pPr marL="960096" indent="0">
              <a:buNone/>
              <a:defRPr sz="1260"/>
            </a:lvl3pPr>
            <a:lvl4pPr marL="1440144" indent="0">
              <a:buNone/>
              <a:defRPr sz="1051"/>
            </a:lvl4pPr>
            <a:lvl5pPr marL="1920192" indent="0">
              <a:buNone/>
              <a:defRPr sz="1051"/>
            </a:lvl5pPr>
            <a:lvl6pPr marL="2400240" indent="0">
              <a:buNone/>
              <a:defRPr sz="1051"/>
            </a:lvl6pPr>
            <a:lvl7pPr marL="2880288" indent="0">
              <a:buNone/>
              <a:defRPr sz="1051"/>
            </a:lvl7pPr>
            <a:lvl8pPr marL="3360336" indent="0">
              <a:buNone/>
              <a:defRPr sz="1051"/>
            </a:lvl8pPr>
            <a:lvl9pPr marL="3840384" indent="0">
              <a:buNone/>
              <a:defRPr sz="105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461A5BB-0742-984F-50C9-1A46ECA5A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106D-B29A-4795-8846-1F1B5950C04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B593B-7555-9A51-0D0A-4E0326318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F6E1A1F-CD37-8FC0-8F55-0069DF259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CBE5E-9D72-49B1-ACB6-5F8D1E661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737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B87E87-5BBE-3FCE-4060-420845F7B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111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E8F945B-7B1E-F675-216A-3492A2E147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0111" y="2555875"/>
            <a:ext cx="11041380" cy="6091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08C9FB-2CF6-4779-FD14-F553B925BD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1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F106D-B29A-4795-8846-1F1B5950C04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CBA882D-115D-0159-3A74-6689BA67CE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1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1383EF-B950-2400-6B8D-EF660701AC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1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CBE5E-9D72-49B1-ACB6-5F8D1E661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273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60096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25" indent="-240025" algn="l" defTabSz="960096" rtl="0" eaLnBrk="1" latinLnBrk="0" hangingPunct="1">
        <a:lnSpc>
          <a:spcPct val="90000"/>
        </a:lnSpc>
        <a:spcBef>
          <a:spcPts val="1051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73" indent="-240025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21" indent="-240025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169" indent="-240025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1" kern="1200">
          <a:solidFill>
            <a:schemeClr val="tx1"/>
          </a:solidFill>
          <a:latin typeface="+mn-lt"/>
          <a:ea typeface="+mn-ea"/>
          <a:cs typeface="+mn-cs"/>
        </a:defRPr>
      </a:lvl4pPr>
      <a:lvl5pPr marL="2160217" indent="-240025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1" kern="1200">
          <a:solidFill>
            <a:schemeClr val="tx1"/>
          </a:solidFill>
          <a:latin typeface="+mn-lt"/>
          <a:ea typeface="+mn-ea"/>
          <a:cs typeface="+mn-cs"/>
        </a:defRPr>
      </a:lvl5pPr>
      <a:lvl6pPr marL="2640265" indent="-240025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1" kern="1200">
          <a:solidFill>
            <a:schemeClr val="tx1"/>
          </a:solidFill>
          <a:latin typeface="+mn-lt"/>
          <a:ea typeface="+mn-ea"/>
          <a:cs typeface="+mn-cs"/>
        </a:defRPr>
      </a:lvl6pPr>
      <a:lvl7pPr marL="3120313" indent="-240025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1" kern="1200">
          <a:solidFill>
            <a:schemeClr val="tx1"/>
          </a:solidFill>
          <a:latin typeface="+mn-lt"/>
          <a:ea typeface="+mn-ea"/>
          <a:cs typeface="+mn-cs"/>
        </a:defRPr>
      </a:lvl7pPr>
      <a:lvl8pPr marL="3600361" indent="-240025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1" kern="1200">
          <a:solidFill>
            <a:schemeClr val="tx1"/>
          </a:solidFill>
          <a:latin typeface="+mn-lt"/>
          <a:ea typeface="+mn-ea"/>
          <a:cs typeface="+mn-cs"/>
        </a:defRPr>
      </a:lvl8pPr>
      <a:lvl9pPr marL="4080409" indent="-240025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60096" rtl="0" eaLnBrk="1" latinLnBrk="0" hangingPunct="1">
        <a:defRPr sz="1891" kern="1200">
          <a:solidFill>
            <a:schemeClr val="tx1"/>
          </a:solidFill>
          <a:latin typeface="+mn-lt"/>
          <a:ea typeface="+mn-ea"/>
          <a:cs typeface="+mn-cs"/>
        </a:defRPr>
      </a:lvl1pPr>
      <a:lvl2pPr marL="480048" algn="l" defTabSz="960096" rtl="0" eaLnBrk="1" latinLnBrk="0" hangingPunct="1">
        <a:defRPr sz="1891" kern="1200">
          <a:solidFill>
            <a:schemeClr val="tx1"/>
          </a:solidFill>
          <a:latin typeface="+mn-lt"/>
          <a:ea typeface="+mn-ea"/>
          <a:cs typeface="+mn-cs"/>
        </a:defRPr>
      </a:lvl2pPr>
      <a:lvl3pPr marL="960096" algn="l" defTabSz="960096" rtl="0" eaLnBrk="1" latinLnBrk="0" hangingPunct="1">
        <a:defRPr sz="1891" kern="1200">
          <a:solidFill>
            <a:schemeClr val="tx1"/>
          </a:solidFill>
          <a:latin typeface="+mn-lt"/>
          <a:ea typeface="+mn-ea"/>
          <a:cs typeface="+mn-cs"/>
        </a:defRPr>
      </a:lvl3pPr>
      <a:lvl4pPr marL="1440144" algn="l" defTabSz="960096" rtl="0" eaLnBrk="1" latinLnBrk="0" hangingPunct="1">
        <a:defRPr sz="1891" kern="1200">
          <a:solidFill>
            <a:schemeClr val="tx1"/>
          </a:solidFill>
          <a:latin typeface="+mn-lt"/>
          <a:ea typeface="+mn-ea"/>
          <a:cs typeface="+mn-cs"/>
        </a:defRPr>
      </a:lvl4pPr>
      <a:lvl5pPr marL="1920192" algn="l" defTabSz="960096" rtl="0" eaLnBrk="1" latinLnBrk="0" hangingPunct="1">
        <a:defRPr sz="1891" kern="1200">
          <a:solidFill>
            <a:schemeClr val="tx1"/>
          </a:solidFill>
          <a:latin typeface="+mn-lt"/>
          <a:ea typeface="+mn-ea"/>
          <a:cs typeface="+mn-cs"/>
        </a:defRPr>
      </a:lvl5pPr>
      <a:lvl6pPr marL="2400240" algn="l" defTabSz="960096" rtl="0" eaLnBrk="1" latinLnBrk="0" hangingPunct="1">
        <a:defRPr sz="1891" kern="1200">
          <a:solidFill>
            <a:schemeClr val="tx1"/>
          </a:solidFill>
          <a:latin typeface="+mn-lt"/>
          <a:ea typeface="+mn-ea"/>
          <a:cs typeface="+mn-cs"/>
        </a:defRPr>
      </a:lvl6pPr>
      <a:lvl7pPr marL="2880288" algn="l" defTabSz="960096" rtl="0" eaLnBrk="1" latinLnBrk="0" hangingPunct="1">
        <a:defRPr sz="1891" kern="1200">
          <a:solidFill>
            <a:schemeClr val="tx1"/>
          </a:solidFill>
          <a:latin typeface="+mn-lt"/>
          <a:ea typeface="+mn-ea"/>
          <a:cs typeface="+mn-cs"/>
        </a:defRPr>
      </a:lvl7pPr>
      <a:lvl8pPr marL="3360336" algn="l" defTabSz="960096" rtl="0" eaLnBrk="1" latinLnBrk="0" hangingPunct="1">
        <a:defRPr sz="1891" kern="1200">
          <a:solidFill>
            <a:schemeClr val="tx1"/>
          </a:solidFill>
          <a:latin typeface="+mn-lt"/>
          <a:ea typeface="+mn-ea"/>
          <a:cs typeface="+mn-cs"/>
        </a:defRPr>
      </a:lvl8pPr>
      <a:lvl9pPr marL="3840384" algn="l" defTabSz="960096" rtl="0" eaLnBrk="1" latinLnBrk="0" hangingPunct="1">
        <a:defRPr sz="18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12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0" Type="http://schemas.openxmlformats.org/officeDocument/2006/relationships/hyperlink" Target="https://www.pkr-zavod.ru/fbolts.html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EEC34BE-7A9C-4534-1A7F-736732562D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203200"/>
            <a:ext cx="6168391" cy="92151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Продукция производства МК Холдинг</a:t>
            </a:r>
          </a:p>
          <a:p>
            <a:pPr marL="0" indent="0" algn="ctr">
              <a:buNone/>
            </a:pPr>
            <a:r>
              <a:rPr lang="ru-RU" sz="10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Фундаментный болт ГОСТ 24379</a:t>
            </a:r>
          </a:p>
          <a:p>
            <a:pPr marL="0" indent="0" algn="ctr">
              <a:buNone/>
            </a:pPr>
            <a:endParaRPr lang="ru-RU" sz="1200" dirty="0"/>
          </a:p>
          <a:p>
            <a:pPr marL="0" indent="0" algn="ctr">
              <a:buNone/>
            </a:pPr>
            <a:endParaRPr lang="ru-RU" sz="1200" dirty="0"/>
          </a:p>
          <a:p>
            <a:pPr marL="0" indent="0" algn="ctr">
              <a:buNone/>
            </a:pPr>
            <a:endParaRPr lang="ru-RU" sz="1200" dirty="0"/>
          </a:p>
          <a:p>
            <a:pPr marL="0" indent="0" algn="ctr">
              <a:buNone/>
            </a:pPr>
            <a:endParaRPr lang="ru-RU" sz="1200" dirty="0"/>
          </a:p>
          <a:p>
            <a:pPr marL="0" indent="0" algn="ctr">
              <a:buNone/>
            </a:pPr>
            <a:endParaRPr lang="ru-RU" sz="1200" dirty="0"/>
          </a:p>
        </p:txBody>
      </p:sp>
      <p:pic>
        <p:nvPicPr>
          <p:cNvPr id="20" name="Объект 19">
            <a:extLst>
              <a:ext uri="{FF2B5EF4-FFF2-40B4-BE49-F238E27FC236}">
                <a16:creationId xmlns:a16="http://schemas.microsoft.com/office/drawing/2014/main" id="{C1BDA940-9D03-3A66-B73C-BC2E8F3227D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489" y="8021159"/>
            <a:ext cx="1203918" cy="1203918"/>
          </a:xfr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298912E-8392-7ADD-5774-D9612D7B98C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129" y="1129301"/>
            <a:ext cx="1058378" cy="105837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6B341A0-39EC-838F-D968-0A8C0684375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7406" y="1098338"/>
            <a:ext cx="1112754" cy="111275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EF9432F-F50F-5B78-79E0-9772B051C3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75" y="1121028"/>
            <a:ext cx="1058378" cy="1058378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783EBC6-5F96-23D6-881D-8B88E89ADA7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722" y="1121028"/>
            <a:ext cx="991533" cy="105837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5F79B13-F290-8162-3191-0A66A0B15CB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7867" y="1018751"/>
            <a:ext cx="1262933" cy="1262933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802E256-95E5-4BE0-331D-4C59594A236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7223" y="1042164"/>
            <a:ext cx="1262933" cy="126293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7115F69-28CD-A3E2-CC8E-4F313E669B4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3776" y="1018751"/>
            <a:ext cx="1333816" cy="133381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0CD4D0F-4D9C-8785-A8F5-DC89FAF46ECE}"/>
              </a:ext>
            </a:extLst>
          </p:cNvPr>
          <p:cNvSpPr txBox="1"/>
          <p:nvPr/>
        </p:nvSpPr>
        <p:spPr>
          <a:xfrm>
            <a:off x="4289962" y="2267736"/>
            <a:ext cx="1600200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680" marR="194310">
              <a:spcBef>
                <a:spcPts val="130"/>
              </a:spcBef>
              <a:spcAft>
                <a:spcPts val="0"/>
              </a:spcAft>
            </a:pPr>
            <a:r>
              <a:rPr lang="ru-RU" sz="6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Покрытие:</a:t>
            </a:r>
          </a:p>
          <a:p>
            <a:pPr marL="360680" marR="194310">
              <a:spcBef>
                <a:spcPts val="130"/>
              </a:spcBef>
              <a:spcAft>
                <a:spcPts val="0"/>
              </a:spcAft>
            </a:pPr>
            <a:r>
              <a:rPr lang="ru-RU" sz="600" b="1" kern="0" dirty="0"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Цинкование</a:t>
            </a:r>
          </a:p>
          <a:p>
            <a:pPr marL="360680" marR="194310">
              <a:spcBef>
                <a:spcPts val="130"/>
              </a:spcBef>
              <a:spcAft>
                <a:spcPts val="0"/>
              </a:spcAft>
            </a:pPr>
            <a:r>
              <a:rPr lang="ru-RU" sz="600" b="1" kern="0" dirty="0">
                <a:latin typeface="Tahoma" panose="020B0604030504040204" pitchFamily="34" charset="0"/>
                <a:ea typeface="Tahoma" panose="020B0604030504040204" pitchFamily="34" charset="0"/>
              </a:rPr>
              <a:t>Горячее цинкование</a:t>
            </a:r>
          </a:p>
          <a:p>
            <a:pPr marL="360680" marR="194310">
              <a:spcBef>
                <a:spcPts val="130"/>
              </a:spcBef>
              <a:spcAft>
                <a:spcPts val="0"/>
              </a:spcAft>
            </a:pPr>
            <a:r>
              <a:rPr lang="ru-RU" sz="600" b="1" kern="0" dirty="0"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Термодиффузия</a:t>
            </a:r>
          </a:p>
          <a:p>
            <a:pPr marL="360680" marR="194310">
              <a:spcBef>
                <a:spcPts val="130"/>
              </a:spcBef>
              <a:spcAft>
                <a:spcPts val="0"/>
              </a:spcAft>
            </a:pPr>
            <a:r>
              <a:rPr lang="ru-RU" sz="600" b="1" kern="0" dirty="0">
                <a:latin typeface="Tahoma" panose="020B0604030504040204" pitchFamily="34" charset="0"/>
                <a:ea typeface="Tahoma" panose="020B0604030504040204" pitchFamily="34" charset="0"/>
              </a:rPr>
              <a:t>Без покрытия</a:t>
            </a:r>
            <a:endParaRPr lang="ru-RU" sz="600" b="1" kern="0" dirty="0"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EF4704-3FF3-6934-E6E4-04779716063F}"/>
              </a:ext>
            </a:extLst>
          </p:cNvPr>
          <p:cNvSpPr txBox="1"/>
          <p:nvPr/>
        </p:nvSpPr>
        <p:spPr>
          <a:xfrm>
            <a:off x="176792" y="2372893"/>
            <a:ext cx="1932229" cy="5001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680" marR="194310">
              <a:spcBef>
                <a:spcPts val="130"/>
              </a:spcBef>
              <a:spcAft>
                <a:spcPts val="0"/>
              </a:spcAft>
            </a:pPr>
            <a:r>
              <a:rPr lang="ru-RU" sz="6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Изготавливаются:</a:t>
            </a:r>
          </a:p>
          <a:p>
            <a:pPr marL="360680" marR="194310">
              <a:spcBef>
                <a:spcPts val="130"/>
              </a:spcBef>
              <a:spcAft>
                <a:spcPts val="0"/>
              </a:spcAft>
            </a:pPr>
            <a:r>
              <a:rPr lang="ru-RU" sz="600" b="1" kern="0" dirty="0"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Диаметром от 12 до 140 мм</a:t>
            </a:r>
          </a:p>
          <a:p>
            <a:pPr marL="360680" marR="194310">
              <a:spcBef>
                <a:spcPts val="130"/>
              </a:spcBef>
              <a:spcAft>
                <a:spcPts val="0"/>
              </a:spcAft>
            </a:pPr>
            <a:r>
              <a:rPr lang="ru-RU" sz="600" b="1" kern="0" dirty="0">
                <a:latin typeface="Tahoma" panose="020B0604030504040204" pitchFamily="34" charset="0"/>
                <a:ea typeface="Tahoma" panose="020B0604030504040204" pitchFamily="34" charset="0"/>
              </a:rPr>
              <a:t>Длиной от 150 до 5000 мм</a:t>
            </a:r>
          </a:p>
          <a:p>
            <a:pPr marL="360680" marR="194310">
              <a:spcBef>
                <a:spcPts val="130"/>
              </a:spcBef>
              <a:spcAft>
                <a:spcPts val="0"/>
              </a:spcAft>
            </a:pPr>
            <a:endParaRPr lang="ru-RU" sz="600" b="1" kern="0" dirty="0"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54A1092-36A5-2578-96FF-2FF49DF4AC94}"/>
              </a:ext>
            </a:extLst>
          </p:cNvPr>
          <p:cNvSpPr txBox="1"/>
          <p:nvPr/>
        </p:nvSpPr>
        <p:spPr>
          <a:xfrm>
            <a:off x="2440132" y="2425471"/>
            <a:ext cx="1518719" cy="289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680" marR="194310">
              <a:spcBef>
                <a:spcPts val="130"/>
              </a:spcBef>
              <a:spcAft>
                <a:spcPts val="0"/>
              </a:spcAft>
            </a:pPr>
            <a:r>
              <a:rPr lang="ru-RU" sz="600" b="1" kern="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Из марок сталей:</a:t>
            </a:r>
          </a:p>
          <a:p>
            <a:pPr marL="360680" marR="194310">
              <a:spcBef>
                <a:spcPts val="130"/>
              </a:spcBef>
              <a:spcAft>
                <a:spcPts val="0"/>
              </a:spcAft>
            </a:pPr>
            <a:r>
              <a:rPr lang="ru-RU" sz="600" b="1" kern="0" dirty="0">
                <a:latin typeface="Tahoma" panose="020B0604030504040204" pitchFamily="34" charset="0"/>
                <a:ea typeface="Tahoma" panose="020B0604030504040204" pitchFamily="34" charset="0"/>
              </a:rPr>
              <a:t>09Г2С; Ст3; 40Х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A802A74-8485-EA6F-D10E-0FFC9DAE9459}"/>
              </a:ext>
            </a:extLst>
          </p:cNvPr>
          <p:cNvSpPr txBox="1"/>
          <p:nvPr/>
        </p:nvSpPr>
        <p:spPr>
          <a:xfrm>
            <a:off x="2691085" y="6583229"/>
            <a:ext cx="370971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9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Анкерные фундаментные блоки</a:t>
            </a:r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 (БФБ - блоки фундаментных болтов) представляют из себя закладные элементы, состоящие из </a:t>
            </a:r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фундаментных болтов ГОСТ 24379.1-2012</a:t>
            </a:r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 связанных (сваренных) между собой по средством сортового металлопроката с четким выдерживанием межосевых расстояний. 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EC512E8D-8132-6DA6-60DC-6995CF601D8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398" y="6445754"/>
            <a:ext cx="1828689" cy="130620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6DEE22F-C3FF-BE11-9208-56528205B6A2}"/>
              </a:ext>
            </a:extLst>
          </p:cNvPr>
          <p:cNvSpPr txBox="1"/>
          <p:nvPr/>
        </p:nvSpPr>
        <p:spPr>
          <a:xfrm>
            <a:off x="2707406" y="8004158"/>
            <a:ext cx="3498167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Наш завод изготавливает закладные изделия серии 1.400-15; 1.400-6/76; М0-М8/МС а так же по чертежам заказчика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D8A6377-FF6F-726B-1E35-4FD4DCCFCD69}"/>
              </a:ext>
            </a:extLst>
          </p:cNvPr>
          <p:cNvSpPr txBox="1"/>
          <p:nvPr/>
        </p:nvSpPr>
        <p:spPr>
          <a:xfrm>
            <a:off x="2707406" y="8559036"/>
            <a:ext cx="34981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Сварка элементов закладных изделий выполняется на специализированном оборудовании АДФС 2001 ГОСТ 8713 (автоматическая сварка под флюсом), так же по ГОСТ 14771 с </a:t>
            </a:r>
            <a:r>
              <a:rPr lang="ru-RU" sz="900" b="1" kern="0" dirty="0" err="1">
                <a:latin typeface="Tahoma" panose="020B0604030504040204" pitchFamily="34" charset="0"/>
                <a:ea typeface="Tahoma" panose="020B0604030504040204" pitchFamily="34" charset="0"/>
              </a:rPr>
              <a:t>зенкованием</a:t>
            </a:r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 отверстий</a:t>
            </a: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FF7F37BC-FE33-BC45-4C12-266E9A00794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548" y="8028158"/>
            <a:ext cx="1157188" cy="1157188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A77880BC-1B73-7327-6726-0A92990A9D4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566" y="3643412"/>
            <a:ext cx="1927100" cy="1157188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AEB1C7EF-E29B-3BAD-E4E0-F004AB04F037}"/>
              </a:ext>
            </a:extLst>
          </p:cNvPr>
          <p:cNvSpPr txBox="1"/>
          <p:nvPr/>
        </p:nvSpPr>
        <p:spPr>
          <a:xfrm>
            <a:off x="2685852" y="3187275"/>
            <a:ext cx="3526374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Завод металлоконструкций компании МК Холдинг изготавливает строительные и технологические металлоконструкции из чёрных и цветных металлов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5B3199C-5279-148A-F970-DC57231E3EC5}"/>
              </a:ext>
            </a:extLst>
          </p:cNvPr>
          <p:cNvSpPr txBox="1"/>
          <p:nvPr/>
        </p:nvSpPr>
        <p:spPr>
          <a:xfrm>
            <a:off x="2685852" y="3626169"/>
            <a:ext cx="363493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Мощность производства – 4200 тонн в год</a:t>
            </a:r>
          </a:p>
          <a:p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Численность персонала – 100 человек</a:t>
            </a:r>
          </a:p>
          <a:p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Площадь цехов – 3000 м2</a:t>
            </a:r>
          </a:p>
          <a:p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Площадь открытого склада – 3000 м2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6FD3D05-2EAD-1456-E78B-494CEC9F5CD5}"/>
              </a:ext>
            </a:extLst>
          </p:cNvPr>
          <p:cNvSpPr txBox="1"/>
          <p:nvPr/>
        </p:nvSpPr>
        <p:spPr>
          <a:xfrm>
            <a:off x="2707406" y="4217515"/>
            <a:ext cx="5022019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9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Выполняемые работы:</a:t>
            </a:r>
          </a:p>
          <a:p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Разработка чертежей стадии КМ; КМД</a:t>
            </a:r>
          </a:p>
          <a:p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Комплектация металлопрокатом</a:t>
            </a:r>
          </a:p>
          <a:p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Заготовительные работы</a:t>
            </a:r>
          </a:p>
          <a:p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Сборка марок металлоконструкций</a:t>
            </a:r>
          </a:p>
          <a:p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Сварка </a:t>
            </a:r>
          </a:p>
          <a:p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Контрольная сборка</a:t>
            </a:r>
          </a:p>
          <a:p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Пескоструйная и Дробометная очистка до степени </a:t>
            </a:r>
            <a:r>
              <a:rPr lang="en-US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Sa</a:t>
            </a:r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 2; 2.5</a:t>
            </a:r>
          </a:p>
          <a:p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Контроль ОТК</a:t>
            </a:r>
            <a:endParaRPr lang="en-US" sz="900" b="1" kern="0" dirty="0">
              <a:latin typeface="Tahoma" panose="020B0604030504040204" pitchFamily="34" charset="0"/>
              <a:ea typeface="Tahoma" panose="020B0604030504040204" pitchFamily="34" charset="0"/>
            </a:endParaRPr>
          </a:p>
          <a:p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Окраска </a:t>
            </a:r>
          </a:p>
          <a:p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Маркировка и упаковка</a:t>
            </a:r>
          </a:p>
          <a:p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Доставка до строительной площадки</a:t>
            </a:r>
          </a:p>
          <a:p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Монтаж металлоконструкций </a:t>
            </a:r>
          </a:p>
          <a:p>
            <a:r>
              <a:rPr lang="ru-RU" sz="900" b="1" kern="0" dirty="0">
                <a:latin typeface="Tahoma" panose="020B0604030504040204" pitchFamily="34" charset="0"/>
                <a:ea typeface="Tahoma" panose="020B0604030504040204" pitchFamily="34" charset="0"/>
              </a:rPr>
              <a:t>Подготовка всей исполнительной документации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1018077-3AEA-CE0A-E6C6-FB7D02C00AB4}"/>
              </a:ext>
            </a:extLst>
          </p:cNvPr>
          <p:cNvSpPr txBox="1"/>
          <p:nvPr/>
        </p:nvSpPr>
        <p:spPr>
          <a:xfrm>
            <a:off x="1118504" y="2942671"/>
            <a:ext cx="352637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900" b="1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Строительные металлоконструкции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093AD62-3B90-B259-2B0C-16D3C9E23F5E}"/>
              </a:ext>
            </a:extLst>
          </p:cNvPr>
          <p:cNvSpPr txBox="1"/>
          <p:nvPr/>
        </p:nvSpPr>
        <p:spPr>
          <a:xfrm>
            <a:off x="1153320" y="6267173"/>
            <a:ext cx="352637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900" b="1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Анкерные блоки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4F37050-7BBB-B424-7682-4C5D54F5BFA7}"/>
              </a:ext>
            </a:extLst>
          </p:cNvPr>
          <p:cNvSpPr txBox="1"/>
          <p:nvPr/>
        </p:nvSpPr>
        <p:spPr>
          <a:xfrm>
            <a:off x="1208729" y="7686549"/>
            <a:ext cx="352637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900" b="1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Закладные изделия</a:t>
            </a:r>
          </a:p>
        </p:txBody>
      </p:sp>
    </p:spTree>
    <p:extLst>
      <p:ext uri="{BB962C8B-B14F-4D97-AF65-F5344CB8AC3E}">
        <p14:creationId xmlns:p14="http://schemas.microsoft.com/office/powerpoint/2010/main" val="40899575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211</Words>
  <Application>Microsoft Office PowerPoint</Application>
  <PresentationFormat>A3 (297x420 мм)</PresentationFormat>
  <Paragraphs>40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Пользователь</dc:creator>
  <cp:lastModifiedBy>Пользователь</cp:lastModifiedBy>
  <cp:revision>2</cp:revision>
  <dcterms:created xsi:type="dcterms:W3CDTF">2024-10-21T14:23:36Z</dcterms:created>
  <dcterms:modified xsi:type="dcterms:W3CDTF">2024-10-21T19:34:16Z</dcterms:modified>
</cp:coreProperties>
</file>