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2" r:id="rId10"/>
    <p:sldId id="288" r:id="rId11"/>
    <p:sldId id="289" r:id="rId12"/>
    <p:sldId id="277" r:id="rId13"/>
    <p:sldId id="275" r:id="rId14"/>
    <p:sldId id="260" r:id="rId15"/>
    <p:sldId id="276" r:id="rId16"/>
    <p:sldId id="279" r:id="rId17"/>
    <p:sldId id="278" r:id="rId18"/>
    <p:sldId id="290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9C6601-FACE-46D0-B0D4-272C0C5C8160}">
          <p14:sldIdLst>
            <p14:sldId id="256"/>
            <p14:sldId id="280"/>
            <p14:sldId id="281"/>
            <p14:sldId id="283"/>
            <p14:sldId id="284"/>
            <p14:sldId id="285"/>
            <p14:sldId id="286"/>
            <p14:sldId id="287"/>
            <p14:sldId id="282"/>
            <p14:sldId id="288"/>
            <p14:sldId id="289"/>
            <p14:sldId id="277"/>
            <p14:sldId id="275"/>
            <p14:sldId id="260"/>
            <p14:sldId id="276"/>
            <p14:sldId id="279"/>
            <p14:sldId id="27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6"/>
    <a:srgbClr val="DBDCF1"/>
    <a:srgbClr val="E1D6F6"/>
    <a:srgbClr val="D6D7F6"/>
    <a:srgbClr val="E2E9EA"/>
    <a:srgbClr val="E6E0EC"/>
    <a:srgbClr val="D3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404" autoAdjust="0"/>
  </p:normalViewPr>
  <p:slideViewPr>
    <p:cSldViewPr>
      <p:cViewPr varScale="1">
        <p:scale>
          <a:sx n="72" d="100"/>
          <a:sy n="72" d="100"/>
        </p:scale>
        <p:origin x="1402" y="62"/>
      </p:cViewPr>
      <p:guideLst>
        <p:guide orient="horz" pos="2910"/>
        <p:guide pos="2168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142" y="787593"/>
            <a:ext cx="1051570" cy="549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194" y="780613"/>
            <a:ext cx="350520" cy="69850"/>
          </a:xfrm>
          <a:custGeom>
            <a:avLst/>
            <a:gdLst/>
            <a:ahLst/>
            <a:cxnLst/>
            <a:rect l="l" t="t" r="r" b="b"/>
            <a:pathLst>
              <a:path w="350520" h="69850">
                <a:moveTo>
                  <a:pt x="81876" y="7248"/>
                </a:moveTo>
                <a:lnTo>
                  <a:pt x="33631" y="16862"/>
                </a:lnTo>
                <a:lnTo>
                  <a:pt x="0" y="69478"/>
                </a:lnTo>
                <a:lnTo>
                  <a:pt x="15941" y="64862"/>
                </a:lnTo>
                <a:lnTo>
                  <a:pt x="32062" y="60675"/>
                </a:lnTo>
                <a:lnTo>
                  <a:pt x="48357" y="56925"/>
                </a:lnTo>
                <a:lnTo>
                  <a:pt x="64820" y="53616"/>
                </a:lnTo>
                <a:lnTo>
                  <a:pt x="81876" y="7248"/>
                </a:lnTo>
                <a:close/>
              </a:path>
              <a:path w="350520" h="69850">
                <a:moveTo>
                  <a:pt x="214213" y="43405"/>
                </a:moveTo>
                <a:lnTo>
                  <a:pt x="175082" y="43405"/>
                </a:lnTo>
                <a:lnTo>
                  <a:pt x="184959" y="43491"/>
                </a:lnTo>
                <a:lnTo>
                  <a:pt x="194797" y="43745"/>
                </a:lnTo>
                <a:lnTo>
                  <a:pt x="204594" y="44155"/>
                </a:lnTo>
                <a:lnTo>
                  <a:pt x="214350" y="44713"/>
                </a:lnTo>
                <a:lnTo>
                  <a:pt x="214213" y="43405"/>
                </a:lnTo>
                <a:close/>
              </a:path>
              <a:path w="350520" h="69850">
                <a:moveTo>
                  <a:pt x="175126" y="0"/>
                </a:moveTo>
                <a:lnTo>
                  <a:pt x="158171" y="339"/>
                </a:lnTo>
                <a:lnTo>
                  <a:pt x="140690" y="1343"/>
                </a:lnTo>
                <a:lnTo>
                  <a:pt x="136118" y="44688"/>
                </a:lnTo>
                <a:lnTo>
                  <a:pt x="145803" y="44139"/>
                </a:lnTo>
                <a:lnTo>
                  <a:pt x="155524" y="43737"/>
                </a:lnTo>
                <a:lnTo>
                  <a:pt x="165282" y="43489"/>
                </a:lnTo>
                <a:lnTo>
                  <a:pt x="214213" y="43405"/>
                </a:lnTo>
                <a:lnTo>
                  <a:pt x="209791" y="1343"/>
                </a:lnTo>
                <a:lnTo>
                  <a:pt x="192014" y="339"/>
                </a:lnTo>
                <a:lnTo>
                  <a:pt x="175126" y="0"/>
                </a:lnTo>
                <a:close/>
              </a:path>
              <a:path w="350520" h="69850">
                <a:moveTo>
                  <a:pt x="268630" y="7159"/>
                </a:moveTo>
                <a:lnTo>
                  <a:pt x="285686" y="53514"/>
                </a:lnTo>
                <a:lnTo>
                  <a:pt x="302139" y="56804"/>
                </a:lnTo>
                <a:lnTo>
                  <a:pt x="318425" y="60536"/>
                </a:lnTo>
                <a:lnTo>
                  <a:pt x="334537" y="64703"/>
                </a:lnTo>
                <a:lnTo>
                  <a:pt x="350469" y="69300"/>
                </a:lnTo>
                <a:lnTo>
                  <a:pt x="332613" y="20761"/>
                </a:lnTo>
                <a:lnTo>
                  <a:pt x="316852" y="16734"/>
                </a:lnTo>
                <a:lnTo>
                  <a:pt x="300931" y="13117"/>
                </a:lnTo>
                <a:lnTo>
                  <a:pt x="284855" y="9922"/>
                </a:lnTo>
                <a:lnTo>
                  <a:pt x="268630" y="7159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1187" y="457206"/>
            <a:ext cx="281940" cy="299720"/>
          </a:xfrm>
          <a:custGeom>
            <a:avLst/>
            <a:gdLst/>
            <a:ahLst/>
            <a:cxnLst/>
            <a:rect l="l" t="t" r="r" b="b"/>
            <a:pathLst>
              <a:path w="281940" h="299720">
                <a:moveTo>
                  <a:pt x="140741" y="0"/>
                </a:moveTo>
                <a:lnTo>
                  <a:pt x="102061" y="26940"/>
                </a:lnTo>
                <a:lnTo>
                  <a:pt x="0" y="299313"/>
                </a:lnTo>
                <a:lnTo>
                  <a:pt x="15601" y="295776"/>
                </a:lnTo>
                <a:lnTo>
                  <a:pt x="31351" y="292641"/>
                </a:lnTo>
                <a:lnTo>
                  <a:pt x="47246" y="289917"/>
                </a:lnTo>
                <a:lnTo>
                  <a:pt x="63284" y="287616"/>
                </a:lnTo>
                <a:lnTo>
                  <a:pt x="140881" y="76974"/>
                </a:lnTo>
                <a:lnTo>
                  <a:pt x="181000" y="186029"/>
                </a:lnTo>
                <a:lnTo>
                  <a:pt x="166324" y="184842"/>
                </a:lnTo>
                <a:lnTo>
                  <a:pt x="151417" y="184513"/>
                </a:lnTo>
                <a:lnTo>
                  <a:pt x="136321" y="184977"/>
                </a:lnTo>
                <a:lnTo>
                  <a:pt x="121081" y="186169"/>
                </a:lnTo>
                <a:lnTo>
                  <a:pt x="116205" y="232143"/>
                </a:lnTo>
                <a:lnTo>
                  <a:pt x="137169" y="229988"/>
                </a:lnTo>
                <a:lnTo>
                  <a:pt x="157864" y="229503"/>
                </a:lnTo>
                <a:lnTo>
                  <a:pt x="178287" y="230659"/>
                </a:lnTo>
                <a:lnTo>
                  <a:pt x="198437" y="233426"/>
                </a:lnTo>
                <a:lnTo>
                  <a:pt x="218351" y="287540"/>
                </a:lnTo>
                <a:lnTo>
                  <a:pt x="234386" y="289829"/>
                </a:lnTo>
                <a:lnTo>
                  <a:pt x="250275" y="292538"/>
                </a:lnTo>
                <a:lnTo>
                  <a:pt x="266017" y="295656"/>
                </a:lnTo>
                <a:lnTo>
                  <a:pt x="281609" y="299173"/>
                </a:lnTo>
                <a:lnTo>
                  <a:pt x="191338" y="53225"/>
                </a:lnTo>
                <a:lnTo>
                  <a:pt x="172795" y="12606"/>
                </a:lnTo>
                <a:lnTo>
                  <a:pt x="153054" y="1113"/>
                </a:lnTo>
                <a:lnTo>
                  <a:pt x="140741" y="0"/>
                </a:lnTo>
                <a:close/>
              </a:path>
            </a:pathLst>
          </a:custGeom>
          <a:solidFill>
            <a:srgbClr val="EE2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0436" y="458045"/>
            <a:ext cx="5080" cy="392430"/>
          </a:xfrm>
          <a:custGeom>
            <a:avLst/>
            <a:gdLst/>
            <a:ahLst/>
            <a:cxnLst/>
            <a:rect l="l" t="t" r="r" b="b"/>
            <a:pathLst>
              <a:path w="5080" h="392430">
                <a:moveTo>
                  <a:pt x="4940" y="0"/>
                </a:moveTo>
                <a:lnTo>
                  <a:pt x="0" y="0"/>
                </a:lnTo>
                <a:lnTo>
                  <a:pt x="0" y="392049"/>
                </a:lnTo>
                <a:lnTo>
                  <a:pt x="4940" y="392049"/>
                </a:lnTo>
                <a:lnTo>
                  <a:pt x="494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8144" y="486603"/>
            <a:ext cx="289560" cy="241300"/>
          </a:xfrm>
          <a:custGeom>
            <a:avLst/>
            <a:gdLst/>
            <a:ahLst/>
            <a:cxnLst/>
            <a:rect l="l" t="t" r="r" b="b"/>
            <a:pathLst>
              <a:path w="289559" h="241300">
                <a:moveTo>
                  <a:pt x="208114" y="0"/>
                </a:moveTo>
                <a:lnTo>
                  <a:pt x="90144" y="0"/>
                </a:lnTo>
                <a:lnTo>
                  <a:pt x="80941" y="324"/>
                </a:lnTo>
                <a:lnTo>
                  <a:pt x="42562" y="11507"/>
                </a:lnTo>
                <a:lnTo>
                  <a:pt x="13525" y="43230"/>
                </a:lnTo>
                <a:lnTo>
                  <a:pt x="4813" y="73088"/>
                </a:lnTo>
                <a:lnTo>
                  <a:pt x="53416" y="73088"/>
                </a:lnTo>
                <a:lnTo>
                  <a:pt x="55880" y="64439"/>
                </a:lnTo>
                <a:lnTo>
                  <a:pt x="59969" y="57696"/>
                </a:lnTo>
                <a:lnTo>
                  <a:pt x="93116" y="45643"/>
                </a:lnTo>
                <a:lnTo>
                  <a:pt x="208114" y="45643"/>
                </a:lnTo>
                <a:lnTo>
                  <a:pt x="231508" y="67030"/>
                </a:lnTo>
                <a:lnTo>
                  <a:pt x="231508" y="71247"/>
                </a:lnTo>
                <a:lnTo>
                  <a:pt x="206883" y="92379"/>
                </a:lnTo>
                <a:lnTo>
                  <a:pt x="93484" y="92379"/>
                </a:lnTo>
                <a:lnTo>
                  <a:pt x="93484" y="137274"/>
                </a:lnTo>
                <a:lnTo>
                  <a:pt x="205397" y="137274"/>
                </a:lnTo>
                <a:lnTo>
                  <a:pt x="211213" y="138201"/>
                </a:lnTo>
                <a:lnTo>
                  <a:pt x="234835" y="162864"/>
                </a:lnTo>
                <a:lnTo>
                  <a:pt x="234835" y="168808"/>
                </a:lnTo>
                <a:lnTo>
                  <a:pt x="206273" y="195160"/>
                </a:lnTo>
                <a:lnTo>
                  <a:pt x="89408" y="195160"/>
                </a:lnTo>
                <a:lnTo>
                  <a:pt x="53973" y="177438"/>
                </a:lnTo>
                <a:lnTo>
                  <a:pt x="49707" y="163245"/>
                </a:lnTo>
                <a:lnTo>
                  <a:pt x="0" y="163614"/>
                </a:lnTo>
                <a:lnTo>
                  <a:pt x="13939" y="209421"/>
                </a:lnTo>
                <a:lnTo>
                  <a:pt x="51979" y="235727"/>
                </a:lnTo>
                <a:lnTo>
                  <a:pt x="87922" y="240779"/>
                </a:lnTo>
                <a:lnTo>
                  <a:pt x="203669" y="240779"/>
                </a:lnTo>
                <a:lnTo>
                  <a:pt x="241884" y="234467"/>
                </a:lnTo>
                <a:lnTo>
                  <a:pt x="273353" y="212134"/>
                </a:lnTo>
                <a:lnTo>
                  <a:pt x="288689" y="173009"/>
                </a:lnTo>
                <a:lnTo>
                  <a:pt x="289001" y="165849"/>
                </a:lnTo>
                <a:lnTo>
                  <a:pt x="288525" y="159119"/>
                </a:lnTo>
                <a:lnTo>
                  <a:pt x="265497" y="120375"/>
                </a:lnTo>
                <a:lnTo>
                  <a:pt x="258203" y="115760"/>
                </a:lnTo>
                <a:lnTo>
                  <a:pt x="264972" y="111002"/>
                </a:lnTo>
                <a:lnTo>
                  <a:pt x="286338" y="73164"/>
                </a:lnTo>
                <a:lnTo>
                  <a:pt x="286778" y="66789"/>
                </a:lnTo>
                <a:lnTo>
                  <a:pt x="286489" y="60016"/>
                </a:lnTo>
                <a:lnTo>
                  <a:pt x="272256" y="24228"/>
                </a:lnTo>
                <a:lnTo>
                  <a:pt x="235255" y="2920"/>
                </a:lnTo>
                <a:lnTo>
                  <a:pt x="217811" y="324"/>
                </a:lnTo>
                <a:lnTo>
                  <a:pt x="208114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06505" y="485870"/>
            <a:ext cx="336550" cy="241935"/>
          </a:xfrm>
          <a:custGeom>
            <a:avLst/>
            <a:gdLst/>
            <a:ahLst/>
            <a:cxnLst/>
            <a:rect l="l" t="t" r="r" b="b"/>
            <a:pathLst>
              <a:path w="336550" h="241934">
                <a:moveTo>
                  <a:pt x="336486" y="0"/>
                </a:moveTo>
                <a:lnTo>
                  <a:pt x="288201" y="0"/>
                </a:lnTo>
                <a:lnTo>
                  <a:pt x="167500" y="173253"/>
                </a:lnTo>
                <a:lnTo>
                  <a:pt x="47904" y="0"/>
                </a:lnTo>
                <a:lnTo>
                  <a:pt x="0" y="0"/>
                </a:lnTo>
                <a:lnTo>
                  <a:pt x="0" y="241515"/>
                </a:lnTo>
                <a:lnTo>
                  <a:pt x="51930" y="241515"/>
                </a:lnTo>
                <a:lnTo>
                  <a:pt x="51930" y="90144"/>
                </a:lnTo>
                <a:lnTo>
                  <a:pt x="155447" y="241515"/>
                </a:lnTo>
                <a:lnTo>
                  <a:pt x="178447" y="241515"/>
                </a:lnTo>
                <a:lnTo>
                  <a:pt x="283438" y="89408"/>
                </a:lnTo>
                <a:lnTo>
                  <a:pt x="283438" y="241515"/>
                </a:lnTo>
                <a:lnTo>
                  <a:pt x="336486" y="241515"/>
                </a:lnTo>
                <a:lnTo>
                  <a:pt x="336486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1985" y="486241"/>
            <a:ext cx="307975" cy="241300"/>
          </a:xfrm>
          <a:custGeom>
            <a:avLst/>
            <a:gdLst/>
            <a:ahLst/>
            <a:cxnLst/>
            <a:rect l="l" t="t" r="r" b="b"/>
            <a:pathLst>
              <a:path w="307975" h="241300">
                <a:moveTo>
                  <a:pt x="300139" y="0"/>
                </a:moveTo>
                <a:lnTo>
                  <a:pt x="241884" y="0"/>
                </a:lnTo>
                <a:lnTo>
                  <a:pt x="197992" y="77419"/>
                </a:lnTo>
                <a:lnTo>
                  <a:pt x="195084" y="81127"/>
                </a:lnTo>
                <a:lnTo>
                  <a:pt x="162001" y="93497"/>
                </a:lnTo>
                <a:lnTo>
                  <a:pt x="53060" y="93497"/>
                </a:lnTo>
                <a:lnTo>
                  <a:pt x="53060" y="0"/>
                </a:lnTo>
                <a:lnTo>
                  <a:pt x="0" y="0"/>
                </a:lnTo>
                <a:lnTo>
                  <a:pt x="0" y="241147"/>
                </a:lnTo>
                <a:lnTo>
                  <a:pt x="53060" y="241147"/>
                </a:lnTo>
                <a:lnTo>
                  <a:pt x="53060" y="137642"/>
                </a:lnTo>
                <a:lnTo>
                  <a:pt x="161137" y="137642"/>
                </a:lnTo>
                <a:lnTo>
                  <a:pt x="201815" y="153530"/>
                </a:lnTo>
                <a:lnTo>
                  <a:pt x="249313" y="241147"/>
                </a:lnTo>
                <a:lnTo>
                  <a:pt x="307568" y="241147"/>
                </a:lnTo>
                <a:lnTo>
                  <a:pt x="250659" y="135788"/>
                </a:lnTo>
                <a:lnTo>
                  <a:pt x="222973" y="117233"/>
                </a:lnTo>
                <a:lnTo>
                  <a:pt x="229146" y="114998"/>
                </a:lnTo>
                <a:lnTo>
                  <a:pt x="234099" y="111607"/>
                </a:lnTo>
                <a:lnTo>
                  <a:pt x="241515" y="102450"/>
                </a:lnTo>
                <a:lnTo>
                  <a:pt x="244970" y="97447"/>
                </a:lnTo>
                <a:lnTo>
                  <a:pt x="248208" y="91998"/>
                </a:lnTo>
                <a:lnTo>
                  <a:pt x="300139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109" y="976969"/>
            <a:ext cx="9907181" cy="65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mailto:basis-ural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pkr-zavod.ru/fbolts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4" y="657225"/>
            <a:ext cx="609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187A0-37FF-B0FB-C620-334B45A7821D}"/>
              </a:ext>
            </a:extLst>
          </p:cNvPr>
          <p:cNvSpPr txBox="1"/>
          <p:nvPr/>
        </p:nvSpPr>
        <p:spPr>
          <a:xfrm>
            <a:off x="3447947" y="5922228"/>
            <a:ext cx="37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МК Холдинг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КАТАЛОГ ПРОДУКЦИИ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E7F82-8250-3135-78AD-87B57EF006CF}"/>
              </a:ext>
            </a:extLst>
          </p:cNvPr>
          <p:cNvSpPr txBox="1"/>
          <p:nvPr/>
        </p:nvSpPr>
        <p:spPr>
          <a:xfrm>
            <a:off x="5003163" y="70411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E3DACA-7B04-AAEA-D75C-5A2E8A3F30A0}"/>
              </a:ext>
            </a:extLst>
          </p:cNvPr>
          <p:cNvSpPr txBox="1"/>
          <p:nvPr/>
        </p:nvSpPr>
        <p:spPr>
          <a:xfrm>
            <a:off x="2984500" y="428625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Закладные изделия серии 1.400-15 и по чертежам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CC920-4F2F-1301-294B-C7E9E202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" y="2800458"/>
            <a:ext cx="8919806" cy="438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C9B2F2-0FF4-4133-E5C1-6002F605061D}"/>
              </a:ext>
            </a:extLst>
          </p:cNvPr>
          <p:cNvSpPr txBox="1"/>
          <p:nvPr/>
        </p:nvSpPr>
        <p:spPr>
          <a:xfrm>
            <a:off x="1308100" y="1338469"/>
            <a:ext cx="800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Наш завод изготавливает закладные изделия серии 1.400-15; 1.400-6/76; М0-М8/МС а так же по чертежам заказчика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A565D-5284-036E-B284-7CF6434069E1}"/>
              </a:ext>
            </a:extLst>
          </p:cNvPr>
          <p:cNvSpPr txBox="1"/>
          <p:nvPr/>
        </p:nvSpPr>
        <p:spPr>
          <a:xfrm>
            <a:off x="1346200" y="1925147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Сварка элементов закладных изделий выполняется на специализированном оборудовании АДФС 2001 ГОСТ 8713 (автоматическая сварка под флюсом), так же по ГОСТ 14771 с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зенкованием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 отверстий</a:t>
            </a:r>
          </a:p>
        </p:txBody>
      </p:sp>
    </p:spTree>
    <p:extLst>
      <p:ext uri="{BB962C8B-B14F-4D97-AF65-F5344CB8AC3E}">
        <p14:creationId xmlns:p14="http://schemas.microsoft.com/office/powerpoint/2010/main" val="138448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A1529-29E2-3287-4926-139296364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885825"/>
            <a:ext cx="4599312" cy="3400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7E8DBB-B770-2D89-9D41-B08AB8CC7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86" y="4140104"/>
            <a:ext cx="4592131" cy="2757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65182-2247-E182-A87A-15D5DB165F09}"/>
              </a:ext>
            </a:extLst>
          </p:cNvPr>
          <p:cNvSpPr txBox="1"/>
          <p:nvPr/>
        </p:nvSpPr>
        <p:spPr>
          <a:xfrm>
            <a:off x="3136900" y="408574"/>
            <a:ext cx="8001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Строительные металлоконструкции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0AFB4-C4AB-6F5C-B5E5-8E6CF086F31B}"/>
              </a:ext>
            </a:extLst>
          </p:cNvPr>
          <p:cNvSpPr txBox="1"/>
          <p:nvPr/>
        </p:nvSpPr>
        <p:spPr>
          <a:xfrm>
            <a:off x="1128388" y="1228457"/>
            <a:ext cx="4599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latin typeface="Tahoma" panose="020B0604030504040204" pitchFamily="34" charset="0"/>
                <a:ea typeface="Tahoma" panose="020B0604030504040204" pitchFamily="34" charset="0"/>
              </a:rPr>
              <a:t>Завод металлоконструкций компании МК Холдинг изготавливает строительные и технологические металлоконструкции из чёрных и цветных металлов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033C5-9935-2384-6E2E-B7BD9612C2E1}"/>
              </a:ext>
            </a:extLst>
          </p:cNvPr>
          <p:cNvSpPr txBox="1"/>
          <p:nvPr/>
        </p:nvSpPr>
        <p:spPr>
          <a:xfrm>
            <a:off x="1128388" y="2507979"/>
            <a:ext cx="480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Мощность производства – 4200 тонн в год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Численность персонала – 100 человек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Площадь цехов – 3000 м2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Площадь открытого склада – 3000 м2</a:t>
            </a:r>
          </a:p>
          <a:p>
            <a:endParaRPr lang="ru-RU" sz="16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EEF20-A3EB-06E6-8B92-BE6846770644}"/>
              </a:ext>
            </a:extLst>
          </p:cNvPr>
          <p:cNvSpPr txBox="1"/>
          <p:nvPr/>
        </p:nvSpPr>
        <p:spPr>
          <a:xfrm>
            <a:off x="1128388" y="3889125"/>
            <a:ext cx="50220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Выполняемые работы:</a:t>
            </a:r>
          </a:p>
          <a:p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Разработка чертежей стадии КМ; КМД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Комплектация металлопрокатом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Заготовительные работы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Сборка марок металлоконструкций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Сварка 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Контрольная сборка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Пескоструйная и Дробометная очистка до степени </a:t>
            </a:r>
            <a:r>
              <a:rPr lang="en-US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Sa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 2; 2.5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Контроль ОТК</a:t>
            </a:r>
            <a:endParaRPr lang="en-US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Окраска 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Маркировка и упаковка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Доставка до строительной площадки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Монтаж металлоконструкций </a:t>
            </a:r>
          </a:p>
          <a:p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Подготовка всей исполнительной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9496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C8D3C-B2EB-52F4-3234-E2577A2A9759}"/>
              </a:ext>
            </a:extLst>
          </p:cNvPr>
          <p:cNvSpPr txBox="1"/>
          <p:nvPr/>
        </p:nvSpPr>
        <p:spPr>
          <a:xfrm>
            <a:off x="1306613" y="1876425"/>
            <a:ext cx="80801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algn="ctr"/>
            <a:r>
              <a:rPr lang="ru-RU" sz="28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Крепеж для металлических конструкций, мостового строительства и машиностроения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8B851-4A14-9D4F-24EB-9E5596EC4E02}"/>
              </a:ext>
            </a:extLst>
          </p:cNvPr>
          <p:cNvSpPr txBox="1"/>
          <p:nvPr/>
        </p:nvSpPr>
        <p:spPr>
          <a:xfrm>
            <a:off x="1321242" y="3774070"/>
            <a:ext cx="8080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algn="ctr"/>
            <a:r>
              <a:rPr lang="ru-RU" sz="28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Болты, гайки, шайбы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18422-0B2B-B436-64A7-FFB0FAEC80A1}"/>
              </a:ext>
            </a:extLst>
          </p:cNvPr>
          <p:cNvSpPr txBox="1"/>
          <p:nvPr/>
        </p:nvSpPr>
        <p:spPr>
          <a:xfrm>
            <a:off x="1278641" y="5686425"/>
            <a:ext cx="8080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algn="ctr"/>
            <a:r>
              <a:rPr lang="ru-RU" sz="28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Всегда в наличии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B38081-A6A5-4040-0B76-5C76DF2B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29" y="0"/>
            <a:ext cx="1229635" cy="122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29E25-8B2C-A852-31BB-A584E8F6F28B}"/>
              </a:ext>
            </a:extLst>
          </p:cNvPr>
          <p:cNvSpPr txBox="1"/>
          <p:nvPr/>
        </p:nvSpPr>
        <p:spPr>
          <a:xfrm>
            <a:off x="781090" y="6404"/>
            <a:ext cx="8235334" cy="87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Крепеж</a:t>
            </a:r>
            <a:r>
              <a:rPr lang="ru-RU" sz="1600" b="1" kern="0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600" b="1" kern="0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мостов</a:t>
            </a:r>
            <a:r>
              <a:rPr lang="ru-RU" sz="1600" b="1" kern="0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600" b="1" kern="0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строительных</a:t>
            </a:r>
            <a:r>
              <a:rPr lang="ru-RU" sz="1600" b="1" kern="0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600" b="1" kern="0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конструкций</a:t>
            </a:r>
            <a:endParaRPr lang="ru-RU" sz="1600" b="1" kern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2255">
              <a:lnSpc>
                <a:spcPct val="115000"/>
              </a:lnSpc>
              <a:spcBef>
                <a:spcPts val="1010"/>
              </a:spcBef>
              <a:spcAft>
                <a:spcPts val="0"/>
              </a:spcAft>
            </a:pPr>
            <a:r>
              <a:rPr lang="ru-RU" sz="1200" b="1" spc="-10" dirty="0" err="1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Болтокомплекты</a:t>
            </a:r>
            <a:r>
              <a:rPr lang="ru-RU" sz="12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высокопрочные для предварительного натяжения конструкционные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Болты шестигранные по ГОСТ 32484.3-2013 (Система HR)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91C61-E54F-5627-BDE8-763D67E265AD}"/>
              </a:ext>
            </a:extLst>
          </p:cNvPr>
          <p:cNvSpPr txBox="1"/>
          <p:nvPr/>
        </p:nvSpPr>
        <p:spPr>
          <a:xfrm>
            <a:off x="3947099" y="879048"/>
            <a:ext cx="6613147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235">
              <a:lnSpc>
                <a:spcPts val="13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29235" marR="85090" algn="just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использования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металлических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конструкциях, применяемых в строительстве (в том числе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 строительстве мостов) и машиностроении, эксплуатируемые во всех макроклиматических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районах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29235">
              <a:lnSpc>
                <a:spcPts val="13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29235" marR="1043940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прочности:</a:t>
            </a:r>
            <a:r>
              <a:rPr lang="ru-RU" sz="105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10.9,</a:t>
            </a:r>
            <a:r>
              <a:rPr lang="ru-RU" sz="105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12.9 Класс точности: 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29235"/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40Х,</a:t>
            </a:r>
            <a:r>
              <a:rPr lang="ru-RU" sz="105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30Х3МФ,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30Х2НМФА,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20Х2НМТРБ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FDF4D305-8DDC-D671-22B5-90EA9779CEF2}"/>
              </a:ext>
            </a:extLst>
          </p:cNvPr>
          <p:cNvGrpSpPr>
            <a:grpSpLocks/>
          </p:cNvGrpSpPr>
          <p:nvPr/>
        </p:nvGrpSpPr>
        <p:grpSpPr>
          <a:xfrm>
            <a:off x="1130368" y="1030255"/>
            <a:ext cx="1364055" cy="735799"/>
            <a:chOff x="-2" y="0"/>
            <a:chExt cx="1364055" cy="735799"/>
          </a:xfrm>
        </p:grpSpPr>
        <p:sp>
          <p:nvSpPr>
            <p:cNvPr id="11" name="Graphic 65">
              <a:extLst>
                <a:ext uri="{FF2B5EF4-FFF2-40B4-BE49-F238E27FC236}">
                  <a16:creationId xmlns:a16="http://schemas.microsoft.com/office/drawing/2014/main" id="{415181B8-3024-BCBB-A333-067F1AB7CB5B}"/>
                </a:ext>
              </a:extLst>
            </p:cNvPr>
            <p:cNvSpPr/>
            <p:nvPr/>
          </p:nvSpPr>
          <p:spPr>
            <a:xfrm>
              <a:off x="54340" y="57771"/>
              <a:ext cx="1056640" cy="363220"/>
            </a:xfrm>
            <a:custGeom>
              <a:avLst/>
              <a:gdLst/>
              <a:ahLst/>
              <a:cxnLst/>
              <a:rect l="l" t="t" r="r" b="b"/>
              <a:pathLst>
                <a:path w="1056640" h="363220">
                  <a:moveTo>
                    <a:pt x="1056309" y="76657"/>
                  </a:moveTo>
                  <a:lnTo>
                    <a:pt x="1049070" y="69342"/>
                  </a:lnTo>
                  <a:lnTo>
                    <a:pt x="1049070" y="79679"/>
                  </a:lnTo>
                  <a:lnTo>
                    <a:pt x="1049070" y="282981"/>
                  </a:lnTo>
                  <a:lnTo>
                    <a:pt x="1024077" y="308229"/>
                  </a:lnTo>
                  <a:lnTo>
                    <a:pt x="255993" y="308229"/>
                  </a:lnTo>
                  <a:lnTo>
                    <a:pt x="246113" y="309029"/>
                  </a:lnTo>
                  <a:lnTo>
                    <a:pt x="238848" y="311340"/>
                  </a:lnTo>
                  <a:lnTo>
                    <a:pt x="233641" y="315023"/>
                  </a:lnTo>
                  <a:lnTo>
                    <a:pt x="230644" y="319024"/>
                  </a:lnTo>
                  <a:lnTo>
                    <a:pt x="230644" y="43637"/>
                  </a:lnTo>
                  <a:lnTo>
                    <a:pt x="233641" y="47625"/>
                  </a:lnTo>
                  <a:lnTo>
                    <a:pt x="238848" y="51308"/>
                  </a:lnTo>
                  <a:lnTo>
                    <a:pt x="246113" y="53619"/>
                  </a:lnTo>
                  <a:lnTo>
                    <a:pt x="255993" y="54406"/>
                  </a:lnTo>
                  <a:lnTo>
                    <a:pt x="1024077" y="54406"/>
                  </a:lnTo>
                  <a:lnTo>
                    <a:pt x="1049070" y="79679"/>
                  </a:lnTo>
                  <a:lnTo>
                    <a:pt x="1049070" y="69342"/>
                  </a:lnTo>
                  <a:lnTo>
                    <a:pt x="1027074" y="47091"/>
                  </a:lnTo>
                  <a:lnTo>
                    <a:pt x="255993" y="47091"/>
                  </a:lnTo>
                  <a:lnTo>
                    <a:pt x="245186" y="45961"/>
                  </a:lnTo>
                  <a:lnTo>
                    <a:pt x="239318" y="42684"/>
                  </a:lnTo>
                  <a:lnTo>
                    <a:pt x="238671" y="42329"/>
                  </a:lnTo>
                  <a:lnTo>
                    <a:pt x="234632" y="35814"/>
                  </a:lnTo>
                  <a:lnTo>
                    <a:pt x="231254" y="26073"/>
                  </a:lnTo>
                  <a:lnTo>
                    <a:pt x="230644" y="24218"/>
                  </a:lnTo>
                  <a:lnTo>
                    <a:pt x="230644" y="11290"/>
                  </a:lnTo>
                  <a:lnTo>
                    <a:pt x="230644" y="4470"/>
                  </a:lnTo>
                  <a:lnTo>
                    <a:pt x="228714" y="2501"/>
                  </a:lnTo>
                  <a:lnTo>
                    <a:pt x="223507" y="2501"/>
                  </a:lnTo>
                  <a:lnTo>
                    <a:pt x="222694" y="0"/>
                  </a:lnTo>
                  <a:lnTo>
                    <a:pt x="222694" y="2501"/>
                  </a:lnTo>
                  <a:lnTo>
                    <a:pt x="221970" y="2501"/>
                  </a:lnTo>
                  <a:lnTo>
                    <a:pt x="221970" y="11290"/>
                  </a:lnTo>
                  <a:lnTo>
                    <a:pt x="221970" y="351358"/>
                  </a:lnTo>
                  <a:lnTo>
                    <a:pt x="8686" y="351358"/>
                  </a:lnTo>
                  <a:lnTo>
                    <a:pt x="8686" y="11290"/>
                  </a:lnTo>
                  <a:lnTo>
                    <a:pt x="221970" y="11290"/>
                  </a:lnTo>
                  <a:lnTo>
                    <a:pt x="221970" y="2501"/>
                  </a:lnTo>
                  <a:lnTo>
                    <a:pt x="1955" y="2501"/>
                  </a:lnTo>
                  <a:lnTo>
                    <a:pt x="0" y="4470"/>
                  </a:lnTo>
                  <a:lnTo>
                    <a:pt x="0" y="358178"/>
                  </a:lnTo>
                  <a:lnTo>
                    <a:pt x="1955" y="360146"/>
                  </a:lnTo>
                  <a:lnTo>
                    <a:pt x="222694" y="360146"/>
                  </a:lnTo>
                  <a:lnTo>
                    <a:pt x="222694" y="362635"/>
                  </a:lnTo>
                  <a:lnTo>
                    <a:pt x="223507" y="360146"/>
                  </a:lnTo>
                  <a:lnTo>
                    <a:pt x="228714" y="360146"/>
                  </a:lnTo>
                  <a:lnTo>
                    <a:pt x="230644" y="358178"/>
                  </a:lnTo>
                  <a:lnTo>
                    <a:pt x="230644" y="351358"/>
                  </a:lnTo>
                  <a:lnTo>
                    <a:pt x="230644" y="338429"/>
                  </a:lnTo>
                  <a:lnTo>
                    <a:pt x="231254" y="336562"/>
                  </a:lnTo>
                  <a:lnTo>
                    <a:pt x="255993" y="315556"/>
                  </a:lnTo>
                  <a:lnTo>
                    <a:pt x="1027074" y="315556"/>
                  </a:lnTo>
                  <a:lnTo>
                    <a:pt x="1056309" y="286004"/>
                  </a:lnTo>
                  <a:lnTo>
                    <a:pt x="1056309" y="766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Image 66">
              <a:extLst>
                <a:ext uri="{FF2B5EF4-FFF2-40B4-BE49-F238E27FC236}">
                  <a16:creationId xmlns:a16="http://schemas.microsoft.com/office/drawing/2014/main" id="{F271482D-0DD3-0FB5-A614-99D1A9DAC4C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7" y="0"/>
              <a:ext cx="230644" cy="129324"/>
            </a:xfrm>
            <a:prstGeom prst="rect">
              <a:avLst/>
            </a:prstGeom>
          </p:spPr>
        </p:pic>
        <p:sp>
          <p:nvSpPr>
            <p:cNvPr id="13" name="Graphic 67">
              <a:extLst>
                <a:ext uri="{FF2B5EF4-FFF2-40B4-BE49-F238E27FC236}">
                  <a16:creationId xmlns:a16="http://schemas.microsoft.com/office/drawing/2014/main" id="{304F1D41-8148-6A11-77C9-0D23925641E1}"/>
                </a:ext>
              </a:extLst>
            </p:cNvPr>
            <p:cNvSpPr/>
            <p:nvPr/>
          </p:nvSpPr>
          <p:spPr>
            <a:xfrm>
              <a:off x="708873" y="104304"/>
              <a:ext cx="401320" cy="138430"/>
            </a:xfrm>
            <a:custGeom>
              <a:avLst/>
              <a:gdLst/>
              <a:ahLst/>
              <a:cxnLst/>
              <a:rect l="l" t="t" r="r" b="b"/>
              <a:pathLst>
                <a:path w="401320" h="138430">
                  <a:moveTo>
                    <a:pt x="401002" y="30734"/>
                  </a:moveTo>
                  <a:lnTo>
                    <a:pt x="400189" y="29908"/>
                  </a:lnTo>
                  <a:lnTo>
                    <a:pt x="375373" y="29933"/>
                  </a:lnTo>
                  <a:lnTo>
                    <a:pt x="375373" y="1955"/>
                  </a:lnTo>
                  <a:lnTo>
                    <a:pt x="373443" y="0"/>
                  </a:lnTo>
                  <a:lnTo>
                    <a:pt x="368642" y="0"/>
                  </a:lnTo>
                  <a:lnTo>
                    <a:pt x="366712" y="1955"/>
                  </a:lnTo>
                  <a:lnTo>
                    <a:pt x="366712" y="29946"/>
                  </a:lnTo>
                  <a:lnTo>
                    <a:pt x="53962" y="30175"/>
                  </a:lnTo>
                  <a:lnTo>
                    <a:pt x="9740" y="22910"/>
                  </a:lnTo>
                  <a:lnTo>
                    <a:pt x="3619" y="4203"/>
                  </a:lnTo>
                  <a:lnTo>
                    <a:pt x="3619" y="3200"/>
                  </a:lnTo>
                  <a:lnTo>
                    <a:pt x="2806" y="2387"/>
                  </a:lnTo>
                  <a:lnTo>
                    <a:pt x="825" y="2387"/>
                  </a:lnTo>
                  <a:lnTo>
                    <a:pt x="0" y="3200"/>
                  </a:lnTo>
                  <a:lnTo>
                    <a:pt x="0" y="4203"/>
                  </a:lnTo>
                  <a:lnTo>
                    <a:pt x="1778" y="16433"/>
                  </a:lnTo>
                  <a:lnTo>
                    <a:pt x="38938" y="33743"/>
                  </a:lnTo>
                  <a:lnTo>
                    <a:pt x="132321" y="33934"/>
                  </a:lnTo>
                  <a:lnTo>
                    <a:pt x="366712" y="33616"/>
                  </a:lnTo>
                  <a:lnTo>
                    <a:pt x="366712" y="135966"/>
                  </a:lnTo>
                  <a:lnTo>
                    <a:pt x="368642" y="137947"/>
                  </a:lnTo>
                  <a:lnTo>
                    <a:pt x="371043" y="137947"/>
                  </a:lnTo>
                  <a:lnTo>
                    <a:pt x="373443" y="137947"/>
                  </a:lnTo>
                  <a:lnTo>
                    <a:pt x="375373" y="135966"/>
                  </a:lnTo>
                  <a:lnTo>
                    <a:pt x="375373" y="33604"/>
                  </a:lnTo>
                  <a:lnTo>
                    <a:pt x="400189" y="33566"/>
                  </a:lnTo>
                  <a:lnTo>
                    <a:pt x="401002" y="32753"/>
                  </a:lnTo>
                  <a:lnTo>
                    <a:pt x="401002" y="307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68">
              <a:extLst>
                <a:ext uri="{FF2B5EF4-FFF2-40B4-BE49-F238E27FC236}">
                  <a16:creationId xmlns:a16="http://schemas.microsoft.com/office/drawing/2014/main" id="{7D53A1FF-3821-4733-FAB5-C319AA6EE2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7" y="348868"/>
              <a:ext cx="230644" cy="129311"/>
            </a:xfrm>
            <a:prstGeom prst="rect">
              <a:avLst/>
            </a:prstGeom>
          </p:spPr>
        </p:pic>
        <p:sp>
          <p:nvSpPr>
            <p:cNvPr id="15" name="Graphic 69">
              <a:extLst>
                <a:ext uri="{FF2B5EF4-FFF2-40B4-BE49-F238E27FC236}">
                  <a16:creationId xmlns:a16="http://schemas.microsoft.com/office/drawing/2014/main" id="{549A3CBC-84B5-C5A8-8568-9200B0709312}"/>
                </a:ext>
              </a:extLst>
            </p:cNvPr>
            <p:cNvSpPr/>
            <p:nvPr/>
          </p:nvSpPr>
          <p:spPr>
            <a:xfrm>
              <a:off x="708886" y="235940"/>
              <a:ext cx="401320" cy="138430"/>
            </a:xfrm>
            <a:custGeom>
              <a:avLst/>
              <a:gdLst/>
              <a:ahLst/>
              <a:cxnLst/>
              <a:rect l="l" t="t" r="r" b="b"/>
              <a:pathLst>
                <a:path w="401320" h="138430">
                  <a:moveTo>
                    <a:pt x="400989" y="105181"/>
                  </a:moveTo>
                  <a:lnTo>
                    <a:pt x="400189" y="104368"/>
                  </a:lnTo>
                  <a:lnTo>
                    <a:pt x="375361" y="104355"/>
                  </a:lnTo>
                  <a:lnTo>
                    <a:pt x="375361" y="1955"/>
                  </a:lnTo>
                  <a:lnTo>
                    <a:pt x="373430" y="0"/>
                  </a:lnTo>
                  <a:lnTo>
                    <a:pt x="368630" y="0"/>
                  </a:lnTo>
                  <a:lnTo>
                    <a:pt x="366699" y="1955"/>
                  </a:lnTo>
                  <a:lnTo>
                    <a:pt x="366699" y="104355"/>
                  </a:lnTo>
                  <a:lnTo>
                    <a:pt x="53835" y="104114"/>
                  </a:lnTo>
                  <a:lnTo>
                    <a:pt x="15798" y="106743"/>
                  </a:lnTo>
                  <a:lnTo>
                    <a:pt x="0" y="133718"/>
                  </a:lnTo>
                  <a:lnTo>
                    <a:pt x="0" y="134721"/>
                  </a:lnTo>
                  <a:lnTo>
                    <a:pt x="800" y="135547"/>
                  </a:lnTo>
                  <a:lnTo>
                    <a:pt x="1803" y="135547"/>
                  </a:lnTo>
                  <a:lnTo>
                    <a:pt x="2806" y="135547"/>
                  </a:lnTo>
                  <a:lnTo>
                    <a:pt x="3606" y="134721"/>
                  </a:lnTo>
                  <a:lnTo>
                    <a:pt x="3606" y="133718"/>
                  </a:lnTo>
                  <a:lnTo>
                    <a:pt x="5143" y="122936"/>
                  </a:lnTo>
                  <a:lnTo>
                    <a:pt x="53949" y="107784"/>
                  </a:lnTo>
                  <a:lnTo>
                    <a:pt x="108712" y="107683"/>
                  </a:lnTo>
                  <a:lnTo>
                    <a:pt x="366699" y="107988"/>
                  </a:lnTo>
                  <a:lnTo>
                    <a:pt x="366699" y="135978"/>
                  </a:lnTo>
                  <a:lnTo>
                    <a:pt x="368630" y="137947"/>
                  </a:lnTo>
                  <a:lnTo>
                    <a:pt x="371030" y="137947"/>
                  </a:lnTo>
                  <a:lnTo>
                    <a:pt x="373430" y="137947"/>
                  </a:lnTo>
                  <a:lnTo>
                    <a:pt x="375361" y="135978"/>
                  </a:lnTo>
                  <a:lnTo>
                    <a:pt x="375361" y="108000"/>
                  </a:lnTo>
                  <a:lnTo>
                    <a:pt x="400189" y="108026"/>
                  </a:lnTo>
                  <a:lnTo>
                    <a:pt x="400989" y="107213"/>
                  </a:lnTo>
                  <a:lnTo>
                    <a:pt x="400989" y="1051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6" name="Image 70">
              <a:extLst>
                <a:ext uri="{FF2B5EF4-FFF2-40B4-BE49-F238E27FC236}">
                  <a16:creationId xmlns:a16="http://schemas.microsoft.com/office/drawing/2014/main" id="{8CA51B76-E7B3-C301-EEF9-D39000C1C63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47" y="120548"/>
              <a:ext cx="230644" cy="237108"/>
            </a:xfrm>
            <a:prstGeom prst="rect">
              <a:avLst/>
            </a:prstGeom>
          </p:spPr>
        </p:pic>
        <p:sp>
          <p:nvSpPr>
            <p:cNvPr id="17" name="Graphic 71">
              <a:extLst>
                <a:ext uri="{FF2B5EF4-FFF2-40B4-BE49-F238E27FC236}">
                  <a16:creationId xmlns:a16="http://schemas.microsoft.com/office/drawing/2014/main" id="{3BF00D07-E2E0-0F4A-16E2-11797292D217}"/>
                </a:ext>
              </a:extLst>
            </p:cNvPr>
            <p:cNvSpPr/>
            <p:nvPr/>
          </p:nvSpPr>
          <p:spPr>
            <a:xfrm>
              <a:off x="57858" y="44538"/>
              <a:ext cx="1306195" cy="690880"/>
            </a:xfrm>
            <a:custGeom>
              <a:avLst/>
              <a:gdLst/>
              <a:ahLst/>
              <a:cxnLst/>
              <a:rect l="l" t="t" r="r" b="b"/>
              <a:pathLst>
                <a:path w="1306195" h="690880">
                  <a:moveTo>
                    <a:pt x="3619" y="1270"/>
                  </a:moveTo>
                  <a:lnTo>
                    <a:pt x="3276" y="1270"/>
                  </a:lnTo>
                  <a:lnTo>
                    <a:pt x="3276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689610"/>
                  </a:lnTo>
                  <a:lnTo>
                    <a:pt x="190" y="689610"/>
                  </a:lnTo>
                  <a:lnTo>
                    <a:pt x="190" y="690880"/>
                  </a:lnTo>
                  <a:lnTo>
                    <a:pt x="3441" y="690880"/>
                  </a:lnTo>
                  <a:lnTo>
                    <a:pt x="3441" y="689610"/>
                  </a:lnTo>
                  <a:lnTo>
                    <a:pt x="3619" y="689610"/>
                  </a:lnTo>
                  <a:lnTo>
                    <a:pt x="3619" y="1270"/>
                  </a:lnTo>
                  <a:close/>
                </a:path>
                <a:path w="1306195" h="690880">
                  <a:moveTo>
                    <a:pt x="1305610" y="62166"/>
                  </a:moveTo>
                  <a:lnTo>
                    <a:pt x="682091" y="62166"/>
                  </a:lnTo>
                  <a:lnTo>
                    <a:pt x="682091" y="61950"/>
                  </a:lnTo>
                  <a:lnTo>
                    <a:pt x="678484" y="61950"/>
                  </a:lnTo>
                  <a:lnTo>
                    <a:pt x="678484" y="62166"/>
                  </a:lnTo>
                  <a:lnTo>
                    <a:pt x="474345" y="62166"/>
                  </a:lnTo>
                  <a:lnTo>
                    <a:pt x="474345" y="65824"/>
                  </a:lnTo>
                  <a:lnTo>
                    <a:pt x="678484" y="65824"/>
                  </a:lnTo>
                  <a:lnTo>
                    <a:pt x="678484" y="323278"/>
                  </a:lnTo>
                  <a:lnTo>
                    <a:pt x="474345" y="323278"/>
                  </a:lnTo>
                  <a:lnTo>
                    <a:pt x="474345" y="326961"/>
                  </a:lnTo>
                  <a:lnTo>
                    <a:pt x="1305610" y="326961"/>
                  </a:lnTo>
                  <a:lnTo>
                    <a:pt x="1305610" y="323278"/>
                  </a:lnTo>
                  <a:lnTo>
                    <a:pt x="682091" y="323278"/>
                  </a:lnTo>
                  <a:lnTo>
                    <a:pt x="682091" y="65824"/>
                  </a:lnTo>
                  <a:lnTo>
                    <a:pt x="1305610" y="65824"/>
                  </a:lnTo>
                  <a:lnTo>
                    <a:pt x="1305610" y="62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Graphic 72">
              <a:extLst>
                <a:ext uri="{FF2B5EF4-FFF2-40B4-BE49-F238E27FC236}">
                  <a16:creationId xmlns:a16="http://schemas.microsoft.com/office/drawing/2014/main" id="{9C30F918-9140-6BD0-C7CE-D64B6A3DC7E6}"/>
                </a:ext>
              </a:extLst>
            </p:cNvPr>
            <p:cNvSpPr/>
            <p:nvPr/>
          </p:nvSpPr>
          <p:spPr>
            <a:xfrm>
              <a:off x="1107996" y="259448"/>
              <a:ext cx="1270" cy="474345"/>
            </a:xfrm>
            <a:custGeom>
              <a:avLst/>
              <a:gdLst/>
              <a:ahLst/>
              <a:cxnLst/>
              <a:rect l="l" t="t" r="r" b="b"/>
              <a:pathLst>
                <a:path h="474345">
                  <a:moveTo>
                    <a:pt x="0" y="0"/>
                  </a:moveTo>
                  <a:lnTo>
                    <a:pt x="0" y="474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Graphic 73">
              <a:extLst>
                <a:ext uri="{FF2B5EF4-FFF2-40B4-BE49-F238E27FC236}">
                  <a16:creationId xmlns:a16="http://schemas.microsoft.com/office/drawing/2014/main" id="{A946C653-F817-8768-2C84-0423303E431E}"/>
                </a:ext>
              </a:extLst>
            </p:cNvPr>
            <p:cNvSpPr/>
            <p:nvPr/>
          </p:nvSpPr>
          <p:spPr>
            <a:xfrm>
              <a:off x="1106180" y="259448"/>
              <a:ext cx="3810" cy="474345"/>
            </a:xfrm>
            <a:custGeom>
              <a:avLst/>
              <a:gdLst/>
              <a:ahLst/>
              <a:cxnLst/>
              <a:rect l="l" t="t" r="r" b="b"/>
              <a:pathLst>
                <a:path w="3810" h="474345">
                  <a:moveTo>
                    <a:pt x="3606" y="0"/>
                  </a:moveTo>
                  <a:lnTo>
                    <a:pt x="0" y="0"/>
                  </a:lnTo>
                  <a:lnTo>
                    <a:pt x="0" y="474141"/>
                  </a:lnTo>
                  <a:lnTo>
                    <a:pt x="3606" y="474141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Graphic 74">
              <a:extLst>
                <a:ext uri="{FF2B5EF4-FFF2-40B4-BE49-F238E27FC236}">
                  <a16:creationId xmlns:a16="http://schemas.microsoft.com/office/drawing/2014/main" id="{FF655D6D-8FDE-68E7-41A8-8CBD0B2A2F5F}"/>
                </a:ext>
              </a:extLst>
            </p:cNvPr>
            <p:cNvSpPr/>
            <p:nvPr/>
          </p:nvSpPr>
          <p:spPr>
            <a:xfrm>
              <a:off x="281652" y="68402"/>
              <a:ext cx="1270" cy="665480"/>
            </a:xfrm>
            <a:custGeom>
              <a:avLst/>
              <a:gdLst/>
              <a:ahLst/>
              <a:cxnLst/>
              <a:rect l="l" t="t" r="r" b="b"/>
              <a:pathLst>
                <a:path h="665480">
                  <a:moveTo>
                    <a:pt x="0" y="0"/>
                  </a:moveTo>
                  <a:lnTo>
                    <a:pt x="0" y="263905"/>
                  </a:lnTo>
                  <a:lnTo>
                    <a:pt x="0" y="665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Graphic 75">
              <a:extLst>
                <a:ext uri="{FF2B5EF4-FFF2-40B4-BE49-F238E27FC236}">
                  <a16:creationId xmlns:a16="http://schemas.microsoft.com/office/drawing/2014/main" id="{786AEC1E-9728-3A9F-02E7-99EBDE4F34C0}"/>
                </a:ext>
              </a:extLst>
            </p:cNvPr>
            <p:cNvSpPr/>
            <p:nvPr/>
          </p:nvSpPr>
          <p:spPr>
            <a:xfrm>
              <a:off x="-2" y="68414"/>
              <a:ext cx="1323340" cy="667385"/>
            </a:xfrm>
            <a:custGeom>
              <a:avLst/>
              <a:gdLst/>
              <a:ahLst/>
              <a:cxnLst/>
              <a:rect l="l" t="t" r="r" b="b"/>
              <a:pathLst>
                <a:path w="1323340" h="667385">
                  <a:moveTo>
                    <a:pt x="47040" y="168440"/>
                  </a:moveTo>
                  <a:lnTo>
                    <a:pt x="46228" y="167614"/>
                  </a:lnTo>
                  <a:lnTo>
                    <a:pt x="812" y="167614"/>
                  </a:lnTo>
                  <a:lnTo>
                    <a:pt x="0" y="168440"/>
                  </a:lnTo>
                  <a:lnTo>
                    <a:pt x="0" y="170446"/>
                  </a:lnTo>
                  <a:lnTo>
                    <a:pt x="812" y="171272"/>
                  </a:lnTo>
                  <a:lnTo>
                    <a:pt x="45237" y="171272"/>
                  </a:lnTo>
                  <a:lnTo>
                    <a:pt x="46228" y="171272"/>
                  </a:lnTo>
                  <a:lnTo>
                    <a:pt x="47040" y="170446"/>
                  </a:lnTo>
                  <a:lnTo>
                    <a:pt x="47040" y="168440"/>
                  </a:lnTo>
                  <a:close/>
                </a:path>
                <a:path w="1323340" h="667385">
                  <a:moveTo>
                    <a:pt x="106883" y="168440"/>
                  </a:moveTo>
                  <a:lnTo>
                    <a:pt x="106070" y="167614"/>
                  </a:lnTo>
                  <a:lnTo>
                    <a:pt x="89115" y="167614"/>
                  </a:lnTo>
                  <a:lnTo>
                    <a:pt x="88303" y="168440"/>
                  </a:lnTo>
                  <a:lnTo>
                    <a:pt x="88303" y="170446"/>
                  </a:lnTo>
                  <a:lnTo>
                    <a:pt x="89115" y="171272"/>
                  </a:lnTo>
                  <a:lnTo>
                    <a:pt x="105079" y="171272"/>
                  </a:lnTo>
                  <a:lnTo>
                    <a:pt x="106070" y="171272"/>
                  </a:lnTo>
                  <a:lnTo>
                    <a:pt x="106883" y="170446"/>
                  </a:lnTo>
                  <a:lnTo>
                    <a:pt x="106883" y="168440"/>
                  </a:lnTo>
                  <a:close/>
                </a:path>
                <a:path w="1323340" h="667385">
                  <a:moveTo>
                    <a:pt x="202653" y="618172"/>
                  </a:moveTo>
                  <a:lnTo>
                    <a:pt x="168363" y="567029"/>
                  </a:lnTo>
                  <a:lnTo>
                    <a:pt x="200164" y="529297"/>
                  </a:lnTo>
                  <a:lnTo>
                    <a:pt x="186093" y="529297"/>
                  </a:lnTo>
                  <a:lnTo>
                    <a:pt x="159245" y="562673"/>
                  </a:lnTo>
                  <a:lnTo>
                    <a:pt x="152336" y="572160"/>
                  </a:lnTo>
                  <a:lnTo>
                    <a:pt x="151942" y="572160"/>
                  </a:lnTo>
                  <a:lnTo>
                    <a:pt x="151942" y="529297"/>
                  </a:lnTo>
                  <a:lnTo>
                    <a:pt x="140614" y="529297"/>
                  </a:lnTo>
                  <a:lnTo>
                    <a:pt x="140614" y="618172"/>
                  </a:lnTo>
                  <a:lnTo>
                    <a:pt x="151942" y="618172"/>
                  </a:lnTo>
                  <a:lnTo>
                    <a:pt x="151942" y="584288"/>
                  </a:lnTo>
                  <a:lnTo>
                    <a:pt x="160286" y="574535"/>
                  </a:lnTo>
                  <a:lnTo>
                    <a:pt x="189217" y="618172"/>
                  </a:lnTo>
                  <a:lnTo>
                    <a:pt x="202653" y="618172"/>
                  </a:lnTo>
                  <a:close/>
                </a:path>
                <a:path w="1323340" h="667385">
                  <a:moveTo>
                    <a:pt x="241541" y="168732"/>
                  </a:moveTo>
                  <a:lnTo>
                    <a:pt x="241198" y="168732"/>
                  </a:lnTo>
                  <a:lnTo>
                    <a:pt x="241198" y="167462"/>
                  </a:lnTo>
                  <a:lnTo>
                    <a:pt x="148488" y="167462"/>
                  </a:lnTo>
                  <a:lnTo>
                    <a:pt x="148488" y="168732"/>
                  </a:lnTo>
                  <a:lnTo>
                    <a:pt x="148145" y="168732"/>
                  </a:lnTo>
                  <a:lnTo>
                    <a:pt x="148145" y="170002"/>
                  </a:lnTo>
                  <a:lnTo>
                    <a:pt x="148336" y="170002"/>
                  </a:lnTo>
                  <a:lnTo>
                    <a:pt x="148336" y="171272"/>
                  </a:lnTo>
                  <a:lnTo>
                    <a:pt x="241350" y="171272"/>
                  </a:lnTo>
                  <a:lnTo>
                    <a:pt x="241350" y="170002"/>
                  </a:lnTo>
                  <a:lnTo>
                    <a:pt x="241541" y="170002"/>
                  </a:lnTo>
                  <a:lnTo>
                    <a:pt x="241541" y="168732"/>
                  </a:lnTo>
                  <a:close/>
                </a:path>
                <a:path w="1323340" h="667385">
                  <a:moveTo>
                    <a:pt x="436029" y="168732"/>
                  </a:moveTo>
                  <a:lnTo>
                    <a:pt x="435698" y="168732"/>
                  </a:lnTo>
                  <a:lnTo>
                    <a:pt x="435698" y="167462"/>
                  </a:lnTo>
                  <a:lnTo>
                    <a:pt x="342988" y="167462"/>
                  </a:lnTo>
                  <a:lnTo>
                    <a:pt x="342988" y="168732"/>
                  </a:lnTo>
                  <a:lnTo>
                    <a:pt x="342646" y="168732"/>
                  </a:lnTo>
                  <a:lnTo>
                    <a:pt x="342646" y="170002"/>
                  </a:lnTo>
                  <a:lnTo>
                    <a:pt x="342836" y="170002"/>
                  </a:lnTo>
                  <a:lnTo>
                    <a:pt x="342836" y="171272"/>
                  </a:lnTo>
                  <a:lnTo>
                    <a:pt x="435838" y="171272"/>
                  </a:lnTo>
                  <a:lnTo>
                    <a:pt x="435838" y="170002"/>
                  </a:lnTo>
                  <a:lnTo>
                    <a:pt x="436029" y="170002"/>
                  </a:lnTo>
                  <a:lnTo>
                    <a:pt x="436029" y="168732"/>
                  </a:lnTo>
                  <a:close/>
                </a:path>
                <a:path w="1323340" h="667385">
                  <a:moveTo>
                    <a:pt x="461264" y="269316"/>
                  </a:moveTo>
                  <a:lnTo>
                    <a:pt x="455688" y="269316"/>
                  </a:lnTo>
                  <a:lnTo>
                    <a:pt x="455688" y="274396"/>
                  </a:lnTo>
                  <a:lnTo>
                    <a:pt x="461264" y="274396"/>
                  </a:lnTo>
                  <a:lnTo>
                    <a:pt x="461264" y="269316"/>
                  </a:lnTo>
                  <a:close/>
                </a:path>
                <a:path w="1323340" h="667385">
                  <a:moveTo>
                    <a:pt x="480733" y="269316"/>
                  </a:moveTo>
                  <a:lnTo>
                    <a:pt x="475145" y="269316"/>
                  </a:lnTo>
                  <a:lnTo>
                    <a:pt x="475145" y="274396"/>
                  </a:lnTo>
                  <a:lnTo>
                    <a:pt x="480733" y="274396"/>
                  </a:lnTo>
                  <a:lnTo>
                    <a:pt x="480733" y="269316"/>
                  </a:lnTo>
                  <a:close/>
                </a:path>
                <a:path w="1323340" h="667385">
                  <a:moveTo>
                    <a:pt x="481977" y="73609"/>
                  </a:moveTo>
                  <a:lnTo>
                    <a:pt x="470446" y="46024"/>
                  </a:lnTo>
                  <a:lnTo>
                    <a:pt x="470446" y="40716"/>
                  </a:lnTo>
                  <a:lnTo>
                    <a:pt x="468223" y="40716"/>
                  </a:lnTo>
                  <a:lnTo>
                    <a:pt x="465975" y="40716"/>
                  </a:lnTo>
                  <a:lnTo>
                    <a:pt x="465975" y="46101"/>
                  </a:lnTo>
                  <a:lnTo>
                    <a:pt x="454494" y="73609"/>
                  </a:lnTo>
                  <a:lnTo>
                    <a:pt x="465975" y="68681"/>
                  </a:lnTo>
                  <a:lnTo>
                    <a:pt x="465975" y="269316"/>
                  </a:lnTo>
                  <a:lnTo>
                    <a:pt x="465975" y="274396"/>
                  </a:lnTo>
                  <a:lnTo>
                    <a:pt x="462584" y="274396"/>
                  </a:lnTo>
                  <a:lnTo>
                    <a:pt x="462584" y="302336"/>
                  </a:lnTo>
                  <a:lnTo>
                    <a:pt x="473837" y="302336"/>
                  </a:lnTo>
                  <a:lnTo>
                    <a:pt x="473837" y="274396"/>
                  </a:lnTo>
                  <a:lnTo>
                    <a:pt x="470471" y="274396"/>
                  </a:lnTo>
                  <a:lnTo>
                    <a:pt x="470471" y="68668"/>
                  </a:lnTo>
                  <a:lnTo>
                    <a:pt x="481977" y="73609"/>
                  </a:lnTo>
                  <a:close/>
                </a:path>
                <a:path w="1323340" h="667385">
                  <a:moveTo>
                    <a:pt x="495871" y="168732"/>
                  </a:moveTo>
                  <a:lnTo>
                    <a:pt x="495541" y="168732"/>
                  </a:lnTo>
                  <a:lnTo>
                    <a:pt x="495541" y="167462"/>
                  </a:lnTo>
                  <a:lnTo>
                    <a:pt x="477647" y="167462"/>
                  </a:lnTo>
                  <a:lnTo>
                    <a:pt x="477647" y="168732"/>
                  </a:lnTo>
                  <a:lnTo>
                    <a:pt x="477304" y="168732"/>
                  </a:lnTo>
                  <a:lnTo>
                    <a:pt x="477304" y="170002"/>
                  </a:lnTo>
                  <a:lnTo>
                    <a:pt x="477494" y="170002"/>
                  </a:lnTo>
                  <a:lnTo>
                    <a:pt x="477494" y="171272"/>
                  </a:lnTo>
                  <a:lnTo>
                    <a:pt x="495681" y="171272"/>
                  </a:lnTo>
                  <a:lnTo>
                    <a:pt x="495681" y="170002"/>
                  </a:lnTo>
                  <a:lnTo>
                    <a:pt x="495871" y="170002"/>
                  </a:lnTo>
                  <a:lnTo>
                    <a:pt x="495871" y="168732"/>
                  </a:lnTo>
                  <a:close/>
                </a:path>
                <a:path w="1323340" h="667385">
                  <a:moveTo>
                    <a:pt x="530860" y="608545"/>
                  </a:moveTo>
                  <a:lnTo>
                    <a:pt x="493318" y="608545"/>
                  </a:lnTo>
                  <a:lnTo>
                    <a:pt x="493318" y="529297"/>
                  </a:lnTo>
                  <a:lnTo>
                    <a:pt x="481990" y="529297"/>
                  </a:lnTo>
                  <a:lnTo>
                    <a:pt x="481990" y="618172"/>
                  </a:lnTo>
                  <a:lnTo>
                    <a:pt x="530860" y="618172"/>
                  </a:lnTo>
                  <a:lnTo>
                    <a:pt x="530860" y="608545"/>
                  </a:lnTo>
                  <a:close/>
                </a:path>
                <a:path w="1323340" h="667385">
                  <a:moveTo>
                    <a:pt x="630516" y="168732"/>
                  </a:moveTo>
                  <a:lnTo>
                    <a:pt x="630186" y="168732"/>
                  </a:lnTo>
                  <a:lnTo>
                    <a:pt x="630186" y="167462"/>
                  </a:lnTo>
                  <a:lnTo>
                    <a:pt x="537476" y="167462"/>
                  </a:lnTo>
                  <a:lnTo>
                    <a:pt x="537476" y="168732"/>
                  </a:lnTo>
                  <a:lnTo>
                    <a:pt x="537146" y="168732"/>
                  </a:lnTo>
                  <a:lnTo>
                    <a:pt x="537146" y="170002"/>
                  </a:lnTo>
                  <a:lnTo>
                    <a:pt x="537337" y="170002"/>
                  </a:lnTo>
                  <a:lnTo>
                    <a:pt x="537337" y="171272"/>
                  </a:lnTo>
                  <a:lnTo>
                    <a:pt x="630326" y="171272"/>
                  </a:lnTo>
                  <a:lnTo>
                    <a:pt x="630326" y="170002"/>
                  </a:lnTo>
                  <a:lnTo>
                    <a:pt x="630516" y="170002"/>
                  </a:lnTo>
                  <a:lnTo>
                    <a:pt x="630516" y="168732"/>
                  </a:lnTo>
                  <a:close/>
                </a:path>
                <a:path w="1323340" h="667385">
                  <a:moveTo>
                    <a:pt x="690372" y="168732"/>
                  </a:moveTo>
                  <a:lnTo>
                    <a:pt x="690029" y="168732"/>
                  </a:lnTo>
                  <a:lnTo>
                    <a:pt x="690029" y="167462"/>
                  </a:lnTo>
                  <a:lnTo>
                    <a:pt x="672134" y="167462"/>
                  </a:lnTo>
                  <a:lnTo>
                    <a:pt x="672134" y="168732"/>
                  </a:lnTo>
                  <a:lnTo>
                    <a:pt x="671791" y="168732"/>
                  </a:lnTo>
                  <a:lnTo>
                    <a:pt x="671791" y="170002"/>
                  </a:lnTo>
                  <a:lnTo>
                    <a:pt x="671982" y="170002"/>
                  </a:lnTo>
                  <a:lnTo>
                    <a:pt x="671982" y="171272"/>
                  </a:lnTo>
                  <a:lnTo>
                    <a:pt x="690181" y="171272"/>
                  </a:lnTo>
                  <a:lnTo>
                    <a:pt x="690181" y="170002"/>
                  </a:lnTo>
                  <a:lnTo>
                    <a:pt x="690372" y="170002"/>
                  </a:lnTo>
                  <a:lnTo>
                    <a:pt x="690372" y="168732"/>
                  </a:lnTo>
                  <a:close/>
                </a:path>
                <a:path w="1323340" h="667385">
                  <a:moveTo>
                    <a:pt x="825030" y="168732"/>
                  </a:moveTo>
                  <a:lnTo>
                    <a:pt x="824687" y="168732"/>
                  </a:lnTo>
                  <a:lnTo>
                    <a:pt x="824687" y="167462"/>
                  </a:lnTo>
                  <a:lnTo>
                    <a:pt x="731977" y="167462"/>
                  </a:lnTo>
                  <a:lnTo>
                    <a:pt x="731977" y="168732"/>
                  </a:lnTo>
                  <a:lnTo>
                    <a:pt x="731634" y="168732"/>
                  </a:lnTo>
                  <a:lnTo>
                    <a:pt x="731634" y="170002"/>
                  </a:lnTo>
                  <a:lnTo>
                    <a:pt x="731824" y="170002"/>
                  </a:lnTo>
                  <a:lnTo>
                    <a:pt x="731824" y="171272"/>
                  </a:lnTo>
                  <a:lnTo>
                    <a:pt x="824839" y="171272"/>
                  </a:lnTo>
                  <a:lnTo>
                    <a:pt x="824839" y="170002"/>
                  </a:lnTo>
                  <a:lnTo>
                    <a:pt x="825030" y="170002"/>
                  </a:lnTo>
                  <a:lnTo>
                    <a:pt x="825030" y="168732"/>
                  </a:lnTo>
                  <a:close/>
                </a:path>
                <a:path w="1323340" h="667385">
                  <a:moveTo>
                    <a:pt x="884872" y="168732"/>
                  </a:moveTo>
                  <a:lnTo>
                    <a:pt x="884529" y="168732"/>
                  </a:lnTo>
                  <a:lnTo>
                    <a:pt x="884529" y="167462"/>
                  </a:lnTo>
                  <a:lnTo>
                    <a:pt x="866635" y="167462"/>
                  </a:lnTo>
                  <a:lnTo>
                    <a:pt x="866635" y="168732"/>
                  </a:lnTo>
                  <a:lnTo>
                    <a:pt x="866305" y="168732"/>
                  </a:lnTo>
                  <a:lnTo>
                    <a:pt x="866305" y="170002"/>
                  </a:lnTo>
                  <a:lnTo>
                    <a:pt x="866495" y="170002"/>
                  </a:lnTo>
                  <a:lnTo>
                    <a:pt x="866495" y="171272"/>
                  </a:lnTo>
                  <a:lnTo>
                    <a:pt x="884682" y="171272"/>
                  </a:lnTo>
                  <a:lnTo>
                    <a:pt x="884682" y="170002"/>
                  </a:lnTo>
                  <a:lnTo>
                    <a:pt x="884872" y="170002"/>
                  </a:lnTo>
                  <a:lnTo>
                    <a:pt x="884872" y="168732"/>
                  </a:lnTo>
                  <a:close/>
                </a:path>
                <a:path w="1323340" h="667385">
                  <a:moveTo>
                    <a:pt x="951915" y="488988"/>
                  </a:moveTo>
                  <a:lnTo>
                    <a:pt x="950010" y="475729"/>
                  </a:lnTo>
                  <a:lnTo>
                    <a:pt x="944651" y="465645"/>
                  </a:lnTo>
                  <a:lnTo>
                    <a:pt x="944537" y="465442"/>
                  </a:lnTo>
                  <a:lnTo>
                    <a:pt x="940460" y="462229"/>
                  </a:lnTo>
                  <a:lnTo>
                    <a:pt x="940460" y="489381"/>
                  </a:lnTo>
                  <a:lnTo>
                    <a:pt x="939139" y="499402"/>
                  </a:lnTo>
                  <a:lnTo>
                    <a:pt x="935367" y="507136"/>
                  </a:lnTo>
                  <a:lnTo>
                    <a:pt x="929347" y="512140"/>
                  </a:lnTo>
                  <a:lnTo>
                    <a:pt x="921308" y="513905"/>
                  </a:lnTo>
                  <a:lnTo>
                    <a:pt x="912964" y="513905"/>
                  </a:lnTo>
                  <a:lnTo>
                    <a:pt x="903579" y="497560"/>
                  </a:lnTo>
                  <a:lnTo>
                    <a:pt x="903579" y="482777"/>
                  </a:lnTo>
                  <a:lnTo>
                    <a:pt x="903960" y="481203"/>
                  </a:lnTo>
                  <a:lnTo>
                    <a:pt x="904227" y="479894"/>
                  </a:lnTo>
                  <a:lnTo>
                    <a:pt x="906564" y="471055"/>
                  </a:lnTo>
                  <a:lnTo>
                    <a:pt x="910475" y="468160"/>
                  </a:lnTo>
                  <a:lnTo>
                    <a:pt x="913879" y="465645"/>
                  </a:lnTo>
                  <a:lnTo>
                    <a:pt x="921677" y="465645"/>
                  </a:lnTo>
                  <a:lnTo>
                    <a:pt x="929779" y="467563"/>
                  </a:lnTo>
                  <a:lnTo>
                    <a:pt x="935659" y="472719"/>
                  </a:lnTo>
                  <a:lnTo>
                    <a:pt x="939241" y="480288"/>
                  </a:lnTo>
                  <a:lnTo>
                    <a:pt x="940460" y="489381"/>
                  </a:lnTo>
                  <a:lnTo>
                    <a:pt x="940460" y="462229"/>
                  </a:lnTo>
                  <a:lnTo>
                    <a:pt x="936104" y="458787"/>
                  </a:lnTo>
                  <a:lnTo>
                    <a:pt x="925334" y="456412"/>
                  </a:lnTo>
                  <a:lnTo>
                    <a:pt x="915174" y="456412"/>
                  </a:lnTo>
                  <a:lnTo>
                    <a:pt x="907872" y="461022"/>
                  </a:lnTo>
                  <a:lnTo>
                    <a:pt x="903833" y="468160"/>
                  </a:lnTo>
                  <a:lnTo>
                    <a:pt x="903579" y="468160"/>
                  </a:lnTo>
                  <a:lnTo>
                    <a:pt x="903579" y="428066"/>
                  </a:lnTo>
                  <a:lnTo>
                    <a:pt x="892225" y="428066"/>
                  </a:lnTo>
                  <a:lnTo>
                    <a:pt x="892175" y="512140"/>
                  </a:lnTo>
                  <a:lnTo>
                    <a:pt x="891971" y="517334"/>
                  </a:lnTo>
                  <a:lnTo>
                    <a:pt x="891717" y="521677"/>
                  </a:lnTo>
                  <a:lnTo>
                    <a:pt x="901623" y="521677"/>
                  </a:lnTo>
                  <a:lnTo>
                    <a:pt x="902131" y="511136"/>
                  </a:lnTo>
                  <a:lnTo>
                    <a:pt x="902525" y="511136"/>
                  </a:lnTo>
                  <a:lnTo>
                    <a:pt x="907211" y="519582"/>
                  </a:lnTo>
                  <a:lnTo>
                    <a:pt x="914514" y="523138"/>
                  </a:lnTo>
                  <a:lnTo>
                    <a:pt x="923632" y="523138"/>
                  </a:lnTo>
                  <a:lnTo>
                    <a:pt x="933983" y="521017"/>
                  </a:lnTo>
                  <a:lnTo>
                    <a:pt x="943051" y="514616"/>
                  </a:lnTo>
                  <a:lnTo>
                    <a:pt x="943483" y="513905"/>
                  </a:lnTo>
                  <a:lnTo>
                    <a:pt x="949464" y="503948"/>
                  </a:lnTo>
                  <a:lnTo>
                    <a:pt x="951915" y="488988"/>
                  </a:lnTo>
                  <a:close/>
                </a:path>
                <a:path w="1323340" h="667385">
                  <a:moveTo>
                    <a:pt x="1019517" y="168732"/>
                  </a:moveTo>
                  <a:lnTo>
                    <a:pt x="1019175" y="168732"/>
                  </a:lnTo>
                  <a:lnTo>
                    <a:pt x="1019175" y="167462"/>
                  </a:lnTo>
                  <a:lnTo>
                    <a:pt x="926477" y="167462"/>
                  </a:lnTo>
                  <a:lnTo>
                    <a:pt x="926477" y="168732"/>
                  </a:lnTo>
                  <a:lnTo>
                    <a:pt x="926147" y="168732"/>
                  </a:lnTo>
                  <a:lnTo>
                    <a:pt x="926147" y="170002"/>
                  </a:lnTo>
                  <a:lnTo>
                    <a:pt x="926338" y="170002"/>
                  </a:lnTo>
                  <a:lnTo>
                    <a:pt x="926338" y="171272"/>
                  </a:lnTo>
                  <a:lnTo>
                    <a:pt x="1019327" y="171272"/>
                  </a:lnTo>
                  <a:lnTo>
                    <a:pt x="1019327" y="170002"/>
                  </a:lnTo>
                  <a:lnTo>
                    <a:pt x="1019517" y="170002"/>
                  </a:lnTo>
                  <a:lnTo>
                    <a:pt x="1019517" y="168732"/>
                  </a:lnTo>
                  <a:close/>
                </a:path>
                <a:path w="1323340" h="667385">
                  <a:moveTo>
                    <a:pt x="1079360" y="168732"/>
                  </a:moveTo>
                  <a:lnTo>
                    <a:pt x="1079017" y="168732"/>
                  </a:lnTo>
                  <a:lnTo>
                    <a:pt x="1079017" y="167462"/>
                  </a:lnTo>
                  <a:lnTo>
                    <a:pt x="1061135" y="167462"/>
                  </a:lnTo>
                  <a:lnTo>
                    <a:pt x="1061135" y="168732"/>
                  </a:lnTo>
                  <a:lnTo>
                    <a:pt x="1060792" y="168732"/>
                  </a:lnTo>
                  <a:lnTo>
                    <a:pt x="1060792" y="170002"/>
                  </a:lnTo>
                  <a:lnTo>
                    <a:pt x="1060983" y="170002"/>
                  </a:lnTo>
                  <a:lnTo>
                    <a:pt x="1060983" y="171272"/>
                  </a:lnTo>
                  <a:lnTo>
                    <a:pt x="1079169" y="171272"/>
                  </a:lnTo>
                  <a:lnTo>
                    <a:pt x="1079169" y="170002"/>
                  </a:lnTo>
                  <a:lnTo>
                    <a:pt x="1079360" y="170002"/>
                  </a:lnTo>
                  <a:lnTo>
                    <a:pt x="1079360" y="168732"/>
                  </a:lnTo>
                  <a:close/>
                </a:path>
                <a:path w="1323340" h="667385">
                  <a:moveTo>
                    <a:pt x="1107986" y="546874"/>
                  </a:moveTo>
                  <a:lnTo>
                    <a:pt x="1102715" y="546874"/>
                  </a:lnTo>
                  <a:lnTo>
                    <a:pt x="1075499" y="535241"/>
                  </a:lnTo>
                  <a:lnTo>
                    <a:pt x="1080376" y="546874"/>
                  </a:lnTo>
                  <a:lnTo>
                    <a:pt x="766762" y="546874"/>
                  </a:lnTo>
                  <a:lnTo>
                    <a:pt x="771626" y="535241"/>
                  </a:lnTo>
                  <a:lnTo>
                    <a:pt x="744385" y="546874"/>
                  </a:lnTo>
                  <a:lnTo>
                    <a:pt x="740918" y="546874"/>
                  </a:lnTo>
                  <a:lnTo>
                    <a:pt x="740918" y="239014"/>
                  </a:lnTo>
                  <a:lnTo>
                    <a:pt x="737311" y="239014"/>
                  </a:lnTo>
                  <a:lnTo>
                    <a:pt x="737311" y="640702"/>
                  </a:lnTo>
                  <a:lnTo>
                    <a:pt x="310997" y="640702"/>
                  </a:lnTo>
                  <a:lnTo>
                    <a:pt x="315887" y="629056"/>
                  </a:lnTo>
                  <a:lnTo>
                    <a:pt x="288620" y="640702"/>
                  </a:lnTo>
                  <a:lnTo>
                    <a:pt x="283451" y="640702"/>
                  </a:lnTo>
                  <a:lnTo>
                    <a:pt x="283451" y="171272"/>
                  </a:lnTo>
                  <a:lnTo>
                    <a:pt x="301193" y="171272"/>
                  </a:lnTo>
                  <a:lnTo>
                    <a:pt x="301193" y="170002"/>
                  </a:lnTo>
                  <a:lnTo>
                    <a:pt x="301383" y="170002"/>
                  </a:lnTo>
                  <a:lnTo>
                    <a:pt x="301383" y="168732"/>
                  </a:lnTo>
                  <a:lnTo>
                    <a:pt x="301040" y="168732"/>
                  </a:lnTo>
                  <a:lnTo>
                    <a:pt x="301040" y="167462"/>
                  </a:lnTo>
                  <a:lnTo>
                    <a:pt x="283451" y="167462"/>
                  </a:lnTo>
                  <a:lnTo>
                    <a:pt x="283451" y="0"/>
                  </a:lnTo>
                  <a:lnTo>
                    <a:pt x="279844" y="0"/>
                  </a:lnTo>
                  <a:lnTo>
                    <a:pt x="279844" y="641438"/>
                  </a:lnTo>
                  <a:lnTo>
                    <a:pt x="250837" y="629069"/>
                  </a:lnTo>
                  <a:lnTo>
                    <a:pt x="255727" y="640702"/>
                  </a:lnTo>
                  <a:lnTo>
                    <a:pt x="87325" y="640702"/>
                  </a:lnTo>
                  <a:lnTo>
                    <a:pt x="92202" y="629056"/>
                  </a:lnTo>
                  <a:lnTo>
                    <a:pt x="64909" y="640702"/>
                  </a:lnTo>
                  <a:lnTo>
                    <a:pt x="59677" y="640702"/>
                  </a:lnTo>
                  <a:lnTo>
                    <a:pt x="59677" y="642937"/>
                  </a:lnTo>
                  <a:lnTo>
                    <a:pt x="59677" y="645198"/>
                  </a:lnTo>
                  <a:lnTo>
                    <a:pt x="64960" y="645198"/>
                  </a:lnTo>
                  <a:lnTo>
                    <a:pt x="92202" y="656844"/>
                  </a:lnTo>
                  <a:lnTo>
                    <a:pt x="87325" y="645198"/>
                  </a:lnTo>
                  <a:lnTo>
                    <a:pt x="255727" y="645198"/>
                  </a:lnTo>
                  <a:lnTo>
                    <a:pt x="250837" y="656844"/>
                  </a:lnTo>
                  <a:lnTo>
                    <a:pt x="279844" y="644448"/>
                  </a:lnTo>
                  <a:lnTo>
                    <a:pt x="279844" y="665175"/>
                  </a:lnTo>
                  <a:lnTo>
                    <a:pt x="283451" y="665175"/>
                  </a:lnTo>
                  <a:lnTo>
                    <a:pt x="283451" y="645198"/>
                  </a:lnTo>
                  <a:lnTo>
                    <a:pt x="288645" y="645198"/>
                  </a:lnTo>
                  <a:lnTo>
                    <a:pt x="315887" y="656844"/>
                  </a:lnTo>
                  <a:lnTo>
                    <a:pt x="310997" y="645198"/>
                  </a:lnTo>
                  <a:lnTo>
                    <a:pt x="737311" y="645198"/>
                  </a:lnTo>
                  <a:lnTo>
                    <a:pt x="737311" y="665734"/>
                  </a:lnTo>
                  <a:lnTo>
                    <a:pt x="737489" y="665734"/>
                  </a:lnTo>
                  <a:lnTo>
                    <a:pt x="737489" y="667004"/>
                  </a:lnTo>
                  <a:lnTo>
                    <a:pt x="740727" y="667004"/>
                  </a:lnTo>
                  <a:lnTo>
                    <a:pt x="740727" y="665734"/>
                  </a:lnTo>
                  <a:lnTo>
                    <a:pt x="740918" y="665734"/>
                  </a:lnTo>
                  <a:lnTo>
                    <a:pt x="740918" y="645198"/>
                  </a:lnTo>
                  <a:lnTo>
                    <a:pt x="1080363" y="645198"/>
                  </a:lnTo>
                  <a:lnTo>
                    <a:pt x="1075486" y="656844"/>
                  </a:lnTo>
                  <a:lnTo>
                    <a:pt x="1102702" y="645198"/>
                  </a:lnTo>
                  <a:lnTo>
                    <a:pt x="1107986" y="645198"/>
                  </a:lnTo>
                  <a:lnTo>
                    <a:pt x="1107986" y="642937"/>
                  </a:lnTo>
                  <a:lnTo>
                    <a:pt x="1107986" y="640702"/>
                  </a:lnTo>
                  <a:lnTo>
                    <a:pt x="1102741" y="640702"/>
                  </a:lnTo>
                  <a:lnTo>
                    <a:pt x="1075486" y="629069"/>
                  </a:lnTo>
                  <a:lnTo>
                    <a:pt x="1080363" y="640702"/>
                  </a:lnTo>
                  <a:lnTo>
                    <a:pt x="740918" y="640702"/>
                  </a:lnTo>
                  <a:lnTo>
                    <a:pt x="740918" y="551370"/>
                  </a:lnTo>
                  <a:lnTo>
                    <a:pt x="744359" y="551370"/>
                  </a:lnTo>
                  <a:lnTo>
                    <a:pt x="771626" y="563016"/>
                  </a:lnTo>
                  <a:lnTo>
                    <a:pt x="766762" y="551370"/>
                  </a:lnTo>
                  <a:lnTo>
                    <a:pt x="1080376" y="551370"/>
                  </a:lnTo>
                  <a:lnTo>
                    <a:pt x="1075499" y="563016"/>
                  </a:lnTo>
                  <a:lnTo>
                    <a:pt x="1102728" y="551370"/>
                  </a:lnTo>
                  <a:lnTo>
                    <a:pt x="1107986" y="551370"/>
                  </a:lnTo>
                  <a:lnTo>
                    <a:pt x="1107986" y="549122"/>
                  </a:lnTo>
                  <a:lnTo>
                    <a:pt x="1107986" y="546874"/>
                  </a:lnTo>
                  <a:close/>
                </a:path>
                <a:path w="1323340" h="667385">
                  <a:moveTo>
                    <a:pt x="1167676" y="168440"/>
                  </a:moveTo>
                  <a:lnTo>
                    <a:pt x="1166876" y="167614"/>
                  </a:lnTo>
                  <a:lnTo>
                    <a:pt x="1121460" y="167614"/>
                  </a:lnTo>
                  <a:lnTo>
                    <a:pt x="1120635" y="168440"/>
                  </a:lnTo>
                  <a:lnTo>
                    <a:pt x="1120635" y="170446"/>
                  </a:lnTo>
                  <a:lnTo>
                    <a:pt x="1121460" y="171272"/>
                  </a:lnTo>
                  <a:lnTo>
                    <a:pt x="1165872" y="171272"/>
                  </a:lnTo>
                  <a:lnTo>
                    <a:pt x="1166876" y="171272"/>
                  </a:lnTo>
                  <a:lnTo>
                    <a:pt x="1167676" y="170446"/>
                  </a:lnTo>
                  <a:lnTo>
                    <a:pt x="1167676" y="168440"/>
                  </a:lnTo>
                  <a:close/>
                </a:path>
                <a:path w="1323340" h="667385">
                  <a:moveTo>
                    <a:pt x="1295565" y="159943"/>
                  </a:moveTo>
                  <a:lnTo>
                    <a:pt x="1290231" y="152158"/>
                  </a:lnTo>
                  <a:lnTo>
                    <a:pt x="1286306" y="150190"/>
                  </a:lnTo>
                  <a:lnTo>
                    <a:pt x="1286306" y="159283"/>
                  </a:lnTo>
                  <a:lnTo>
                    <a:pt x="1286306" y="167055"/>
                  </a:lnTo>
                  <a:lnTo>
                    <a:pt x="1284452" y="175298"/>
                  </a:lnTo>
                  <a:lnTo>
                    <a:pt x="1279436" y="181190"/>
                  </a:lnTo>
                  <a:lnTo>
                    <a:pt x="1272019" y="184734"/>
                  </a:lnTo>
                  <a:lnTo>
                    <a:pt x="1262989" y="185915"/>
                  </a:lnTo>
                  <a:lnTo>
                    <a:pt x="1253286" y="184619"/>
                  </a:lnTo>
                  <a:lnTo>
                    <a:pt x="1245565" y="180860"/>
                  </a:lnTo>
                  <a:lnTo>
                    <a:pt x="1240447" y="174853"/>
                  </a:lnTo>
                  <a:lnTo>
                    <a:pt x="1238656" y="167055"/>
                  </a:lnTo>
                  <a:lnTo>
                    <a:pt x="1238605" y="158102"/>
                  </a:lnTo>
                  <a:lnTo>
                    <a:pt x="1244600" y="151765"/>
                  </a:lnTo>
                  <a:lnTo>
                    <a:pt x="1251902" y="150050"/>
                  </a:lnTo>
                  <a:lnTo>
                    <a:pt x="1253350" y="149656"/>
                  </a:lnTo>
                  <a:lnTo>
                    <a:pt x="1255293" y="149529"/>
                  </a:lnTo>
                  <a:lnTo>
                    <a:pt x="1269504" y="149529"/>
                  </a:lnTo>
                  <a:lnTo>
                    <a:pt x="1271054" y="149656"/>
                  </a:lnTo>
                  <a:lnTo>
                    <a:pt x="1281226" y="152158"/>
                  </a:lnTo>
                  <a:lnTo>
                    <a:pt x="1286306" y="159283"/>
                  </a:lnTo>
                  <a:lnTo>
                    <a:pt x="1286306" y="150190"/>
                  </a:lnTo>
                  <a:lnTo>
                    <a:pt x="1283182" y="148602"/>
                  </a:lnTo>
                  <a:lnTo>
                    <a:pt x="1283182" y="148348"/>
                  </a:lnTo>
                  <a:lnTo>
                    <a:pt x="1294142" y="147815"/>
                  </a:lnTo>
                  <a:lnTo>
                    <a:pt x="1294142" y="137401"/>
                  </a:lnTo>
                  <a:lnTo>
                    <a:pt x="1289837" y="137807"/>
                  </a:lnTo>
                  <a:lnTo>
                    <a:pt x="1283449" y="137922"/>
                  </a:lnTo>
                  <a:lnTo>
                    <a:pt x="1201610" y="137922"/>
                  </a:lnTo>
                  <a:lnTo>
                    <a:pt x="1201610" y="149529"/>
                  </a:lnTo>
                  <a:lnTo>
                    <a:pt x="1239278" y="149529"/>
                  </a:lnTo>
                  <a:lnTo>
                    <a:pt x="1239278" y="149796"/>
                  </a:lnTo>
                  <a:lnTo>
                    <a:pt x="1234186" y="152692"/>
                  </a:lnTo>
                  <a:lnTo>
                    <a:pt x="1229626" y="159283"/>
                  </a:lnTo>
                  <a:lnTo>
                    <a:pt x="1229626" y="169037"/>
                  </a:lnTo>
                  <a:lnTo>
                    <a:pt x="1231963" y="180098"/>
                  </a:lnTo>
                  <a:lnTo>
                    <a:pt x="1238694" y="189242"/>
                  </a:lnTo>
                  <a:lnTo>
                    <a:pt x="1249349" y="195440"/>
                  </a:lnTo>
                  <a:lnTo>
                    <a:pt x="1263510" y="197650"/>
                  </a:lnTo>
                  <a:lnTo>
                    <a:pt x="1276591" y="195567"/>
                  </a:lnTo>
                  <a:lnTo>
                    <a:pt x="1286713" y="189801"/>
                  </a:lnTo>
                  <a:lnTo>
                    <a:pt x="1289634" y="185915"/>
                  </a:lnTo>
                  <a:lnTo>
                    <a:pt x="1293202" y="181190"/>
                  </a:lnTo>
                  <a:lnTo>
                    <a:pt x="1293304" y="180860"/>
                  </a:lnTo>
                  <a:lnTo>
                    <a:pt x="1295565" y="170357"/>
                  </a:lnTo>
                  <a:lnTo>
                    <a:pt x="1295565" y="159943"/>
                  </a:lnTo>
                  <a:close/>
                </a:path>
                <a:path w="1323340" h="667385">
                  <a:moveTo>
                    <a:pt x="1302359" y="268719"/>
                  </a:moveTo>
                  <a:lnTo>
                    <a:pt x="1296784" y="268719"/>
                  </a:lnTo>
                  <a:lnTo>
                    <a:pt x="1296784" y="273799"/>
                  </a:lnTo>
                  <a:lnTo>
                    <a:pt x="1302359" y="273799"/>
                  </a:lnTo>
                  <a:lnTo>
                    <a:pt x="1302359" y="268719"/>
                  </a:lnTo>
                  <a:close/>
                </a:path>
                <a:path w="1323340" h="667385">
                  <a:moveTo>
                    <a:pt x="1321816" y="268719"/>
                  </a:moveTo>
                  <a:lnTo>
                    <a:pt x="1316253" y="268719"/>
                  </a:lnTo>
                  <a:lnTo>
                    <a:pt x="1316253" y="273799"/>
                  </a:lnTo>
                  <a:lnTo>
                    <a:pt x="1321816" y="273799"/>
                  </a:lnTo>
                  <a:lnTo>
                    <a:pt x="1321816" y="268719"/>
                  </a:lnTo>
                  <a:close/>
                </a:path>
                <a:path w="1323340" h="667385">
                  <a:moveTo>
                    <a:pt x="1323073" y="73025"/>
                  </a:moveTo>
                  <a:lnTo>
                    <a:pt x="1311554" y="45478"/>
                  </a:lnTo>
                  <a:lnTo>
                    <a:pt x="1311554" y="40119"/>
                  </a:lnTo>
                  <a:lnTo>
                    <a:pt x="1309319" y="40119"/>
                  </a:lnTo>
                  <a:lnTo>
                    <a:pt x="1307084" y="40119"/>
                  </a:lnTo>
                  <a:lnTo>
                    <a:pt x="1307084" y="45478"/>
                  </a:lnTo>
                  <a:lnTo>
                    <a:pt x="1295590" y="73025"/>
                  </a:lnTo>
                  <a:lnTo>
                    <a:pt x="1307084" y="68110"/>
                  </a:lnTo>
                  <a:lnTo>
                    <a:pt x="1307084" y="268719"/>
                  </a:lnTo>
                  <a:lnTo>
                    <a:pt x="1307084" y="273799"/>
                  </a:lnTo>
                  <a:lnTo>
                    <a:pt x="1303680" y="273799"/>
                  </a:lnTo>
                  <a:lnTo>
                    <a:pt x="1303680" y="301739"/>
                  </a:lnTo>
                  <a:lnTo>
                    <a:pt x="1314932" y="301739"/>
                  </a:lnTo>
                  <a:lnTo>
                    <a:pt x="1314932" y="273799"/>
                  </a:lnTo>
                  <a:lnTo>
                    <a:pt x="1311567" y="273799"/>
                  </a:lnTo>
                  <a:lnTo>
                    <a:pt x="1311567" y="68097"/>
                  </a:lnTo>
                  <a:lnTo>
                    <a:pt x="1323073" y="730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EB6EC55F-58A4-37CB-C39E-965A4CCFF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94408"/>
              </p:ext>
            </p:extLst>
          </p:nvPr>
        </p:nvGraphicFramePr>
        <p:xfrm>
          <a:off x="1159843" y="1998963"/>
          <a:ext cx="8183626" cy="20689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3966">
                  <a:extLst>
                    <a:ext uri="{9D8B030D-6E8A-4147-A177-3AD203B41FA5}">
                      <a16:colId xmlns:a16="http://schemas.microsoft.com/office/drawing/2014/main" val="135538822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396957563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2218566201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3879992070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1915377907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3080535626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3673758924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1975636814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2576773605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3914263571"/>
                    </a:ext>
                  </a:extLst>
                </a:gridCol>
                <a:gridCol w="743966">
                  <a:extLst>
                    <a:ext uri="{9D8B030D-6E8A-4147-A177-3AD203B41FA5}">
                      <a16:colId xmlns:a16="http://schemas.microsoft.com/office/drawing/2014/main" val="2608190035"/>
                    </a:ext>
                  </a:extLst>
                </a:gridCol>
              </a:tblGrid>
              <a:tr h="107087">
                <a:tc gridSpan="11">
                  <a:txBody>
                    <a:bodyPr/>
                    <a:lstStyle/>
                    <a:p>
                      <a:pPr marL="6350" marR="317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17040"/>
                  </a:ext>
                </a:extLst>
              </a:tr>
              <a:tr h="125012">
                <a:tc gridSpan="3">
                  <a:txBody>
                    <a:bodyPr/>
                    <a:lstStyle/>
                    <a:p>
                      <a:pPr marL="3556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(18)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556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7392027"/>
                  </a:ext>
                </a:extLst>
              </a:tr>
              <a:tr h="100193">
                <a:tc gridSpan="3">
                  <a:txBody>
                    <a:bodyPr/>
                    <a:lstStyle/>
                    <a:p>
                      <a:pPr marL="3619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Шаг </a:t>
                      </a:r>
                      <a:r>
                        <a:rPr lang="ru-RU" sz="750" spc="-1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5682449"/>
                  </a:ext>
                </a:extLst>
              </a:tr>
              <a:tr h="100193">
                <a:tc rowSpan="2" gridSpan="2">
                  <a:txBody>
                    <a:bodyPr/>
                    <a:lstStyle/>
                    <a:p>
                      <a:pPr marL="35560" algn="l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стержня,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16,7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20,84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22,84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24,84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27,84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30,84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8051087"/>
                  </a:ext>
                </a:extLst>
              </a:tr>
              <a:tr h="10019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15,3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 dirty="0">
                          <a:effectLst/>
                        </a:rPr>
                        <a:t>19,16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21,16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23,16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8416500"/>
                  </a:ext>
                </a:extLst>
              </a:tr>
              <a:tr h="100193">
                <a:tc rowSpan="2" gridSpan="2">
                  <a:txBody>
                    <a:bodyPr/>
                    <a:lstStyle/>
                    <a:p>
                      <a:pPr marL="35560" marR="4889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Размер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«под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ключ», </a:t>
                      </a:r>
                      <a:r>
                        <a:rPr lang="ru-RU" sz="750" spc="-5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2883315"/>
                  </a:ext>
                </a:extLst>
              </a:tr>
              <a:tr h="10019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1852357"/>
                  </a:ext>
                </a:extLst>
              </a:tr>
              <a:tr h="100193">
                <a:tc rowSpan="2">
                  <a:txBody>
                    <a:bodyPr/>
                    <a:lstStyle/>
                    <a:p>
                      <a:pPr marL="36195" marR="92075" algn="l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Высота головки, </a:t>
                      </a:r>
                      <a:r>
                        <a:rPr lang="ru-RU" sz="750" spc="-5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10">
                          <a:effectLst/>
                        </a:rPr>
                        <a:t> 32484.3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 dirty="0">
                          <a:effectLst/>
                        </a:rPr>
                        <a:t>22,5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028575"/>
                  </a:ext>
                </a:extLst>
              </a:tr>
              <a:tr h="16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10">
                          <a:effectLst/>
                        </a:rPr>
                        <a:t> 32484.4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92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7686188"/>
                  </a:ext>
                </a:extLst>
              </a:tr>
              <a:tr h="182921">
                <a:tc rowSpan="4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88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6195" marR="44450" algn="l"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Длина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31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6195" marR="99060" indent="27305"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ГОСТ </a:t>
                      </a:r>
                      <a:r>
                        <a:rPr lang="ru-RU" sz="750" spc="-10">
                          <a:effectLst/>
                        </a:rPr>
                        <a:t>32484.3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ts val="90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Для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L</a:t>
                      </a:r>
                      <a:endParaRPr lang="ru-RU" sz="1100">
                        <a:effectLst/>
                      </a:endParaRPr>
                    </a:p>
                    <a:p>
                      <a:pPr marL="35560" algn="l">
                        <a:lnSpc>
                          <a:spcPts val="905"/>
                        </a:lnSpc>
                      </a:pPr>
                      <a:r>
                        <a:rPr lang="ru-RU" sz="750" spc="-20">
                          <a:effectLst/>
                        </a:rPr>
                        <a:t>≤125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7727295"/>
                  </a:ext>
                </a:extLst>
              </a:tr>
              <a:tr h="182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ts val="90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Для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L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&gt;</a:t>
                      </a:r>
                      <a:endParaRPr lang="ru-RU" sz="1100">
                        <a:effectLst/>
                      </a:endParaRPr>
                    </a:p>
                    <a:p>
                      <a:pPr marL="36195" algn="l">
                        <a:lnSpc>
                          <a:spcPts val="905"/>
                        </a:lnSpc>
                      </a:pPr>
                      <a:r>
                        <a:rPr lang="ru-RU" sz="750" spc="-25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048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429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286735"/>
                  </a:ext>
                </a:extLst>
              </a:tr>
              <a:tr h="182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ts val="90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Для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L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&gt;</a:t>
                      </a:r>
                      <a:endParaRPr lang="ru-RU" sz="1100">
                        <a:effectLst/>
                      </a:endParaRPr>
                    </a:p>
                    <a:p>
                      <a:pPr marL="36195" algn="l">
                        <a:lnSpc>
                          <a:spcPts val="905"/>
                        </a:lnSpc>
                      </a:pPr>
                      <a:r>
                        <a:rPr lang="ru-RU" sz="750" spc="-25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63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65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7791566"/>
                  </a:ext>
                </a:extLst>
              </a:tr>
              <a:tr h="100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413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ГОСТ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32484.4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298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04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04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4180827"/>
                  </a:ext>
                </a:extLst>
              </a:tr>
              <a:tr h="182921">
                <a:tc gridSpan="3">
                  <a:txBody>
                    <a:bodyPr/>
                    <a:lstStyle/>
                    <a:p>
                      <a:pPr marL="3683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описанной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окружности e, не 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2921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98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32,95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048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35,03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1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39,55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17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50,85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238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55,37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302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 dirty="0">
                          <a:effectLst/>
                        </a:rPr>
                        <a:t>66,44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4954365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0BE3BC7-FBED-AF56-80A8-E66483FD1E21}"/>
              </a:ext>
            </a:extLst>
          </p:cNvPr>
          <p:cNvSpPr txBox="1"/>
          <p:nvPr/>
        </p:nvSpPr>
        <p:spPr>
          <a:xfrm>
            <a:off x="1130368" y="4170852"/>
            <a:ext cx="6422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Гайки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шестигранные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32484.3-2013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(Система 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HR)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F62CF1-254D-7856-1D34-DBFE70420834}"/>
              </a:ext>
            </a:extLst>
          </p:cNvPr>
          <p:cNvSpPr txBox="1"/>
          <p:nvPr/>
        </p:nvSpPr>
        <p:spPr>
          <a:xfrm>
            <a:off x="4072689" y="4502192"/>
            <a:ext cx="6487557" cy="1123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015">
              <a:lnSpc>
                <a:spcPts val="13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7015" marR="85090" algn="just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10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использования</a:t>
            </a:r>
            <a:r>
              <a:rPr lang="ru-RU" sz="110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10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металлических</a:t>
            </a:r>
            <a:r>
              <a:rPr lang="ru-RU" sz="110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конструкциях, применяемых в строительстве (в том числе в строительстве мостов) и машиностроении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7015">
              <a:lnSpc>
                <a:spcPts val="13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7015" marR="1227455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10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прочности:</a:t>
            </a:r>
            <a:r>
              <a:rPr lang="ru-RU" sz="110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10,</a:t>
            </a:r>
            <a:r>
              <a:rPr lang="ru-RU" sz="1100" spc="-5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 Класс точности: В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47015"/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 стали: 35, 40, 35Х, </a:t>
            </a:r>
            <a:r>
              <a:rPr lang="ru-RU" sz="1100" spc="-2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107" name="Таблица 106">
            <a:extLst>
              <a:ext uri="{FF2B5EF4-FFF2-40B4-BE49-F238E27FC236}">
                <a16:creationId xmlns:a16="http://schemas.microsoft.com/office/drawing/2014/main" id="{243F179C-BEBB-6243-6720-AA6739EF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256"/>
              </p:ext>
            </p:extLst>
          </p:nvPr>
        </p:nvGraphicFramePr>
        <p:xfrm>
          <a:off x="1088491" y="5747874"/>
          <a:ext cx="8111455" cy="1695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7405">
                  <a:extLst>
                    <a:ext uri="{9D8B030D-6E8A-4147-A177-3AD203B41FA5}">
                      <a16:colId xmlns:a16="http://schemas.microsoft.com/office/drawing/2014/main" val="3962744030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1470005791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1146036419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2455264075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2146347575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364172371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3782605341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2548342670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2364148330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1701071886"/>
                    </a:ext>
                  </a:extLst>
                </a:gridCol>
                <a:gridCol w="737405">
                  <a:extLst>
                    <a:ext uri="{9D8B030D-6E8A-4147-A177-3AD203B41FA5}">
                      <a16:colId xmlns:a16="http://schemas.microsoft.com/office/drawing/2014/main" val="2137913210"/>
                    </a:ext>
                  </a:extLst>
                </a:gridCol>
              </a:tblGrid>
              <a:tr h="131222">
                <a:tc gridSpan="11">
                  <a:txBody>
                    <a:bodyPr/>
                    <a:lstStyle/>
                    <a:p>
                      <a:pPr marL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11655"/>
                  </a:ext>
                </a:extLst>
              </a:tr>
              <a:tr h="131222">
                <a:tc gridSpan="3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(18)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0930015"/>
                  </a:ext>
                </a:extLst>
              </a:tr>
              <a:tr h="131222">
                <a:tc gridSpan="3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Шаг резьбы, </a:t>
                      </a:r>
                      <a:r>
                        <a:rPr lang="ru-RU" sz="750" spc="-5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6389808"/>
                  </a:ext>
                </a:extLst>
              </a:tr>
              <a:tr h="131222">
                <a:tc rowSpan="4">
                  <a:txBody>
                    <a:bodyPr/>
                    <a:lstStyle/>
                    <a:p>
                      <a:pPr algn="l">
                        <a:spcBef>
                          <a:spcPts val="43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5560" marR="133985" algn="l"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Высота, </a:t>
                      </a:r>
                      <a:r>
                        <a:rPr lang="ru-RU" sz="750" spc="-5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5560" marR="12636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ГОСТ </a:t>
                      </a:r>
                      <a:r>
                        <a:rPr lang="ru-RU" sz="750" spc="-10">
                          <a:effectLst/>
                        </a:rPr>
                        <a:t>32484.3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15,8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19,4м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23,8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8666774"/>
                  </a:ext>
                </a:extLst>
              </a:tr>
              <a:tr h="13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14,1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15,1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16,9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18,1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20,2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24,3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0722302"/>
                  </a:ext>
                </a:extLst>
              </a:tr>
              <a:tr h="13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5560" marR="12636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ГОСТ </a:t>
                      </a:r>
                      <a:r>
                        <a:rPr lang="ru-RU" sz="750" spc="-10">
                          <a:effectLst/>
                        </a:rPr>
                        <a:t>32484.4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336463"/>
                  </a:ext>
                </a:extLst>
              </a:tr>
              <a:tr h="13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12,3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14,9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16,9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20,7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22,7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27,7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4467272"/>
                  </a:ext>
                </a:extLst>
              </a:tr>
              <a:tr h="131222">
                <a:tc rowSpan="2" gridSpan="2">
                  <a:txBody>
                    <a:bodyPr/>
                    <a:lstStyle/>
                    <a:p>
                      <a:pPr marL="35560" marR="47625" algn="l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Размер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«под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ключ», </a:t>
                      </a:r>
                      <a:r>
                        <a:rPr lang="ru-RU" sz="750" spc="-5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2410780"/>
                  </a:ext>
                </a:extLst>
              </a:tr>
              <a:tr h="1432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8233018"/>
                  </a:ext>
                </a:extLst>
              </a:tr>
              <a:tr h="239571">
                <a:tc gridSpan="3">
                  <a:txBody>
                    <a:bodyPr/>
                    <a:lstStyle/>
                    <a:p>
                      <a:pPr marL="34925" marR="2603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описанной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окружности, е не 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32,95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35,03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39,55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50,85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55,37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66,44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503624"/>
                  </a:ext>
                </a:extLst>
              </a:tr>
              <a:tr h="131222"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4925" algn="l"/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19,5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21,6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23,7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25,9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38,9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5665623"/>
                  </a:ext>
                </a:extLst>
              </a:tr>
              <a:tr h="1312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32895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98BDE-656B-746B-F75C-9F3DAFDD1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114" y="907384"/>
            <a:ext cx="1409700" cy="942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57C08-B665-6FDF-AD20-FADC751A0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843" y="4489851"/>
            <a:ext cx="2895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AB192E-1F2E-B074-DDD1-54CE866FCFFE}"/>
              </a:ext>
            </a:extLst>
          </p:cNvPr>
          <p:cNvSpPr txBox="1"/>
          <p:nvPr/>
        </p:nvSpPr>
        <p:spPr>
          <a:xfrm>
            <a:off x="864870" y="253215"/>
            <a:ext cx="5349240" cy="264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>
              <a:lnSpc>
                <a:spcPts val="1300"/>
              </a:lnSpc>
              <a:spcBef>
                <a:spcPts val="205"/>
              </a:spcBef>
            </a:pP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Плоские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шайбы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32484.5</a:t>
            </a:r>
            <a:endParaRPr lang="ru-RU" sz="14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42" name="Group 134">
            <a:extLst>
              <a:ext uri="{FF2B5EF4-FFF2-40B4-BE49-F238E27FC236}">
                <a16:creationId xmlns:a16="http://schemas.microsoft.com/office/drawing/2014/main" id="{4904D15B-9CD4-DE6D-8C07-4FAE48AE536F}"/>
              </a:ext>
            </a:extLst>
          </p:cNvPr>
          <p:cNvGrpSpPr>
            <a:grpSpLocks/>
          </p:cNvGrpSpPr>
          <p:nvPr/>
        </p:nvGrpSpPr>
        <p:grpSpPr>
          <a:xfrm>
            <a:off x="2552593" y="675719"/>
            <a:ext cx="409765" cy="899375"/>
            <a:chOff x="0" y="3174"/>
            <a:chExt cx="409765" cy="899375"/>
          </a:xfrm>
        </p:grpSpPr>
        <p:pic>
          <p:nvPicPr>
            <p:cNvPr id="43" name="Image 135">
              <a:extLst>
                <a:ext uri="{FF2B5EF4-FFF2-40B4-BE49-F238E27FC236}">
                  <a16:creationId xmlns:a16="http://schemas.microsoft.com/office/drawing/2014/main" id="{6A332CBB-05D1-FF5C-E0CA-74ECBFA253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951" y="728040"/>
              <a:ext cx="70586" cy="121653"/>
            </a:xfrm>
            <a:prstGeom prst="rect">
              <a:avLst/>
            </a:prstGeom>
          </p:spPr>
        </p:pic>
        <p:sp>
          <p:nvSpPr>
            <p:cNvPr id="44" name="Graphic 136">
              <a:extLst>
                <a:ext uri="{FF2B5EF4-FFF2-40B4-BE49-F238E27FC236}">
                  <a16:creationId xmlns:a16="http://schemas.microsoft.com/office/drawing/2014/main" id="{5BA88F6D-C0BF-5DB2-DFF7-ABE939AAFC9C}"/>
                </a:ext>
              </a:extLst>
            </p:cNvPr>
            <p:cNvSpPr/>
            <p:nvPr/>
          </p:nvSpPr>
          <p:spPr>
            <a:xfrm>
              <a:off x="115695" y="6350"/>
              <a:ext cx="95250" cy="699135"/>
            </a:xfrm>
            <a:custGeom>
              <a:avLst/>
              <a:gdLst/>
              <a:ahLst/>
              <a:cxnLst/>
              <a:rect l="l" t="t" r="r" b="b"/>
              <a:pathLst>
                <a:path w="95250" h="699135">
                  <a:moveTo>
                    <a:pt x="94665" y="698842"/>
                  </a:moveTo>
                  <a:lnTo>
                    <a:pt x="0" y="698842"/>
                  </a:lnTo>
                  <a:lnTo>
                    <a:pt x="0" y="0"/>
                  </a:lnTo>
                  <a:lnTo>
                    <a:pt x="94665" y="0"/>
                  </a:lnTo>
                  <a:lnTo>
                    <a:pt x="94665" y="698842"/>
                  </a:lnTo>
                  <a:close/>
                </a:path>
                <a:path w="95250" h="699135">
                  <a:moveTo>
                    <a:pt x="94665" y="551256"/>
                  </a:moveTo>
                  <a:lnTo>
                    <a:pt x="0" y="551256"/>
                  </a:lnTo>
                  <a:lnTo>
                    <a:pt x="0" y="147599"/>
                  </a:lnTo>
                  <a:lnTo>
                    <a:pt x="94665" y="147599"/>
                  </a:lnTo>
                  <a:lnTo>
                    <a:pt x="94665" y="55125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Graphic 137">
              <a:extLst>
                <a:ext uri="{FF2B5EF4-FFF2-40B4-BE49-F238E27FC236}">
                  <a16:creationId xmlns:a16="http://schemas.microsoft.com/office/drawing/2014/main" id="{39646DBE-A801-1127-E378-6A9E4E8D6C54}"/>
                </a:ext>
              </a:extLst>
            </p:cNvPr>
            <p:cNvSpPr/>
            <p:nvPr/>
          </p:nvSpPr>
          <p:spPr>
            <a:xfrm>
              <a:off x="115696" y="656170"/>
              <a:ext cx="95250" cy="246379"/>
            </a:xfrm>
            <a:custGeom>
              <a:avLst/>
              <a:gdLst/>
              <a:ahLst/>
              <a:cxnLst/>
              <a:rect l="l" t="t" r="r" b="b"/>
              <a:pathLst>
                <a:path w="95250" h="246379">
                  <a:moveTo>
                    <a:pt x="0" y="17754"/>
                  </a:moveTo>
                  <a:lnTo>
                    <a:pt x="0" y="235762"/>
                  </a:lnTo>
                </a:path>
                <a:path w="95250" h="246379">
                  <a:moveTo>
                    <a:pt x="94665" y="0"/>
                  </a:moveTo>
                  <a:lnTo>
                    <a:pt x="94665" y="245897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138">
              <a:extLst>
                <a:ext uri="{FF2B5EF4-FFF2-40B4-BE49-F238E27FC236}">
                  <a16:creationId xmlns:a16="http://schemas.microsoft.com/office/drawing/2014/main" id="{0AF77804-5C64-3D5C-2888-308B4F9CFBAF}"/>
                </a:ext>
              </a:extLst>
            </p:cNvPr>
            <p:cNvSpPr/>
            <p:nvPr/>
          </p:nvSpPr>
          <p:spPr>
            <a:xfrm>
              <a:off x="12027" y="859014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5" h="25400">
                  <a:moveTo>
                    <a:pt x="102006" y="10160"/>
                  </a:moveTo>
                  <a:lnTo>
                    <a:pt x="78320" y="10160"/>
                  </a:lnTo>
                  <a:lnTo>
                    <a:pt x="78320" y="0"/>
                  </a:lnTo>
                  <a:lnTo>
                    <a:pt x="59626" y="0"/>
                  </a:lnTo>
                  <a:lnTo>
                    <a:pt x="59626" y="10160"/>
                  </a:lnTo>
                  <a:lnTo>
                    <a:pt x="55092" y="10160"/>
                  </a:lnTo>
                  <a:lnTo>
                    <a:pt x="0" y="10045"/>
                  </a:lnTo>
                  <a:lnTo>
                    <a:pt x="0" y="15240"/>
                  </a:lnTo>
                  <a:lnTo>
                    <a:pt x="3873" y="15240"/>
                  </a:lnTo>
                  <a:lnTo>
                    <a:pt x="55092" y="15240"/>
                  </a:lnTo>
                  <a:lnTo>
                    <a:pt x="59626" y="15240"/>
                  </a:lnTo>
                  <a:lnTo>
                    <a:pt x="59626" y="25400"/>
                  </a:lnTo>
                  <a:lnTo>
                    <a:pt x="77889" y="25400"/>
                  </a:lnTo>
                  <a:lnTo>
                    <a:pt x="77889" y="15240"/>
                  </a:lnTo>
                  <a:lnTo>
                    <a:pt x="101612" y="15240"/>
                  </a:lnTo>
                  <a:lnTo>
                    <a:pt x="101612" y="12700"/>
                  </a:lnTo>
                  <a:lnTo>
                    <a:pt x="102006" y="12700"/>
                  </a:lnTo>
                  <a:lnTo>
                    <a:pt x="102006" y="101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139">
              <a:extLst>
                <a:ext uri="{FF2B5EF4-FFF2-40B4-BE49-F238E27FC236}">
                  <a16:creationId xmlns:a16="http://schemas.microsoft.com/office/drawing/2014/main" id="{4F1ADF4D-5C7E-B794-B302-C9C8B9263768}"/>
                </a:ext>
              </a:extLst>
            </p:cNvPr>
            <p:cNvSpPr/>
            <p:nvPr/>
          </p:nvSpPr>
          <p:spPr>
            <a:xfrm>
              <a:off x="115696" y="871651"/>
              <a:ext cx="94615" cy="127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9428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140">
              <a:extLst>
                <a:ext uri="{FF2B5EF4-FFF2-40B4-BE49-F238E27FC236}">
                  <a16:creationId xmlns:a16="http://schemas.microsoft.com/office/drawing/2014/main" id="{A2946109-F75E-6E22-9CAC-C8C38B2CD68A}"/>
                </a:ext>
              </a:extLst>
            </p:cNvPr>
            <p:cNvSpPr/>
            <p:nvPr/>
          </p:nvSpPr>
          <p:spPr>
            <a:xfrm>
              <a:off x="214820" y="858900"/>
              <a:ext cx="194945" cy="25400"/>
            </a:xfrm>
            <a:custGeom>
              <a:avLst/>
              <a:gdLst/>
              <a:ahLst/>
              <a:cxnLst/>
              <a:rect l="l" t="t" r="r" b="b"/>
              <a:pathLst>
                <a:path w="194945" h="25400">
                  <a:moveTo>
                    <a:pt x="194398" y="10160"/>
                  </a:moveTo>
                  <a:lnTo>
                    <a:pt x="190830" y="10160"/>
                  </a:lnTo>
                  <a:lnTo>
                    <a:pt x="46545" y="10160"/>
                  </a:lnTo>
                  <a:lnTo>
                    <a:pt x="42367" y="10160"/>
                  </a:lnTo>
                  <a:lnTo>
                    <a:pt x="42367" y="0"/>
                  </a:lnTo>
                  <a:lnTo>
                    <a:pt x="24066" y="0"/>
                  </a:lnTo>
                  <a:lnTo>
                    <a:pt x="24066" y="10160"/>
                  </a:lnTo>
                  <a:lnTo>
                    <a:pt x="381" y="10160"/>
                  </a:lnTo>
                  <a:lnTo>
                    <a:pt x="381" y="1270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23685" y="15240"/>
                  </a:lnTo>
                  <a:lnTo>
                    <a:pt x="23685" y="25400"/>
                  </a:lnTo>
                  <a:lnTo>
                    <a:pt x="42367" y="25400"/>
                  </a:lnTo>
                  <a:lnTo>
                    <a:pt x="42367" y="15240"/>
                  </a:lnTo>
                  <a:lnTo>
                    <a:pt x="46545" y="15240"/>
                  </a:lnTo>
                  <a:lnTo>
                    <a:pt x="194398" y="15354"/>
                  </a:lnTo>
                  <a:lnTo>
                    <a:pt x="194398" y="101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141">
              <a:extLst>
                <a:ext uri="{FF2B5EF4-FFF2-40B4-BE49-F238E27FC236}">
                  <a16:creationId xmlns:a16="http://schemas.microsoft.com/office/drawing/2014/main" id="{F836D9E4-D430-3760-EA2C-EC986B11D420}"/>
                </a:ext>
              </a:extLst>
            </p:cNvPr>
            <p:cNvSpPr/>
            <p:nvPr/>
          </p:nvSpPr>
          <p:spPr>
            <a:xfrm>
              <a:off x="0" y="355777"/>
              <a:ext cx="344170" cy="1270"/>
            </a:xfrm>
            <a:custGeom>
              <a:avLst/>
              <a:gdLst/>
              <a:ahLst/>
              <a:cxnLst/>
              <a:rect l="l" t="t" r="r" b="b"/>
              <a:pathLst>
                <a:path w="344170">
                  <a:moveTo>
                    <a:pt x="0" y="0"/>
                  </a:moveTo>
                  <a:lnTo>
                    <a:pt x="343941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142">
              <a:extLst>
                <a:ext uri="{FF2B5EF4-FFF2-40B4-BE49-F238E27FC236}">
                  <a16:creationId xmlns:a16="http://schemas.microsoft.com/office/drawing/2014/main" id="{DC1F3E93-CF8F-D5B9-897E-35868D3310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74" y="3174"/>
              <a:ext cx="103071" cy="143662"/>
            </a:xfrm>
            <a:prstGeom prst="rect">
              <a:avLst/>
            </a:prstGeom>
          </p:spPr>
        </p:pic>
        <p:pic>
          <p:nvPicPr>
            <p:cNvPr id="51" name="Image 143">
              <a:extLst>
                <a:ext uri="{FF2B5EF4-FFF2-40B4-BE49-F238E27FC236}">
                  <a16:creationId xmlns:a16="http://schemas.microsoft.com/office/drawing/2014/main" id="{1A83076D-80BB-8092-F1DF-7F47B49F14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5" y="554520"/>
              <a:ext cx="103083" cy="143649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818C87A-8A16-8B76-DBD5-3CF160DC8E12}"/>
              </a:ext>
            </a:extLst>
          </p:cNvPr>
          <p:cNvSpPr txBox="1"/>
          <p:nvPr/>
        </p:nvSpPr>
        <p:spPr>
          <a:xfrm>
            <a:off x="3209851" y="768345"/>
            <a:ext cx="5349240" cy="108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760">
              <a:lnSpc>
                <a:spcPts val="13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ct val="98000"/>
              </a:lnSpc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100" spc="-7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комплектации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болтов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стальных</a:t>
            </a:r>
            <a:r>
              <a:rPr lang="ru-RU" sz="1100" spc="-7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строительных конструкциях и тяжелом машиностроении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ts val="13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 marR="1633855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Твердость 35 - 45 HRC Класс точности: В</a:t>
            </a:r>
            <a:r>
              <a:rPr lang="ru-RU" sz="110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5сп,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35,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E3625262-4291-3DAB-5D49-3BB278588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24180"/>
              </p:ext>
            </p:extLst>
          </p:nvPr>
        </p:nvGraphicFramePr>
        <p:xfrm>
          <a:off x="850900" y="1974891"/>
          <a:ext cx="6292850" cy="1575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60">
                  <a:extLst>
                    <a:ext uri="{9D8B030D-6E8A-4147-A177-3AD203B41FA5}">
                      <a16:colId xmlns:a16="http://schemas.microsoft.com/office/drawing/2014/main" val="426071054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3752941972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3561033033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73389405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3239232124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3103308384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3662408254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3646803519"/>
                    </a:ext>
                  </a:extLst>
                </a:gridCol>
              </a:tblGrid>
              <a:tr h="138430">
                <a:tc rowSpan="3">
                  <a:txBody>
                    <a:bodyPr/>
                    <a:lstStyle/>
                    <a:p>
                      <a:pPr marL="38735" marR="30480" indent="-63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Номинальный диаметр </a:t>
                      </a:r>
                      <a:r>
                        <a:rPr lang="ru-RU" sz="750">
                          <a:effectLst/>
                        </a:rPr>
                        <a:t>резьбы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болта, </a:t>
                      </a:r>
                      <a:r>
                        <a:rPr lang="ru-RU" sz="750" spc="-3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25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7319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91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07816"/>
                  </a:ext>
                </a:extLst>
              </a:tr>
              <a:tr h="19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444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Номинальное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31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455969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17,27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1270" algn="ctr"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3175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3175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305972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19,33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33,38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0973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21,33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36,38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0506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23,33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38,38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331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25,33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43,38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306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28,52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127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63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335" marR="317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014014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31,62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406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37,62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6,6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2183047"/>
                  </a:ext>
                </a:extLst>
              </a:tr>
            </a:tbl>
          </a:graphicData>
        </a:graphic>
      </p:graphicFrame>
      <p:pic>
        <p:nvPicPr>
          <p:cNvPr id="65" name="Image 195">
            <a:extLst>
              <a:ext uri="{FF2B5EF4-FFF2-40B4-BE49-F238E27FC236}">
                <a16:creationId xmlns:a16="http://schemas.microsoft.com/office/drawing/2014/main" id="{5035493A-69B4-A909-D3C3-B7349317E587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0161" y="1985013"/>
            <a:ext cx="3268980" cy="153606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F447705-C871-0A50-F096-84BDEFB06F36}"/>
              </a:ext>
            </a:extLst>
          </p:cNvPr>
          <p:cNvSpPr txBox="1"/>
          <p:nvPr/>
        </p:nvSpPr>
        <p:spPr>
          <a:xfrm>
            <a:off x="850900" y="3907362"/>
            <a:ext cx="5349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Плоские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шайбы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4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4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32484.6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pSp>
        <p:nvGrpSpPr>
          <p:cNvPr id="84" name="Group 184">
            <a:extLst>
              <a:ext uri="{FF2B5EF4-FFF2-40B4-BE49-F238E27FC236}">
                <a16:creationId xmlns:a16="http://schemas.microsoft.com/office/drawing/2014/main" id="{2DC30E38-3B65-5107-8E90-CEED26546B62}"/>
              </a:ext>
            </a:extLst>
          </p:cNvPr>
          <p:cNvGrpSpPr>
            <a:grpSpLocks/>
          </p:cNvGrpSpPr>
          <p:nvPr/>
        </p:nvGrpSpPr>
        <p:grpSpPr>
          <a:xfrm>
            <a:off x="2452189" y="4227629"/>
            <a:ext cx="377647" cy="825436"/>
            <a:chOff x="0" y="6350"/>
            <a:chExt cx="377647" cy="825436"/>
          </a:xfrm>
        </p:grpSpPr>
        <p:sp>
          <p:nvSpPr>
            <p:cNvPr id="85" name="Graphic 185">
              <a:extLst>
                <a:ext uri="{FF2B5EF4-FFF2-40B4-BE49-F238E27FC236}">
                  <a16:creationId xmlns:a16="http://schemas.microsoft.com/office/drawing/2014/main" id="{8F2E7506-BFD0-879D-5D9D-864200B01578}"/>
                </a:ext>
              </a:extLst>
            </p:cNvPr>
            <p:cNvSpPr/>
            <p:nvPr/>
          </p:nvSpPr>
          <p:spPr>
            <a:xfrm>
              <a:off x="239458" y="109372"/>
              <a:ext cx="33020" cy="434975"/>
            </a:xfrm>
            <a:custGeom>
              <a:avLst/>
              <a:gdLst/>
              <a:ahLst/>
              <a:cxnLst/>
              <a:rect l="l" t="t" r="r" b="b"/>
              <a:pathLst>
                <a:path w="33020" h="434975">
                  <a:moveTo>
                    <a:pt x="32956" y="0"/>
                  </a:moveTo>
                  <a:lnTo>
                    <a:pt x="0" y="32969"/>
                  </a:lnTo>
                  <a:lnTo>
                    <a:pt x="0" y="403847"/>
                  </a:lnTo>
                  <a:lnTo>
                    <a:pt x="30987" y="434860"/>
                  </a:lnTo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86" name="Image 186">
              <a:extLst>
                <a:ext uri="{FF2B5EF4-FFF2-40B4-BE49-F238E27FC236}">
                  <a16:creationId xmlns:a16="http://schemas.microsoft.com/office/drawing/2014/main" id="{E80B08CC-1D93-20AC-43BD-D38EF7E88CC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9" y="671296"/>
              <a:ext cx="65049" cy="112102"/>
            </a:xfrm>
            <a:prstGeom prst="rect">
              <a:avLst/>
            </a:prstGeom>
          </p:spPr>
        </p:pic>
        <p:sp>
          <p:nvSpPr>
            <p:cNvPr id="87" name="Graphic 187">
              <a:extLst>
                <a:ext uri="{FF2B5EF4-FFF2-40B4-BE49-F238E27FC236}">
                  <a16:creationId xmlns:a16="http://schemas.microsoft.com/office/drawing/2014/main" id="{C787C745-225D-8FAF-A718-20663CC73737}"/>
                </a:ext>
              </a:extLst>
            </p:cNvPr>
            <p:cNvSpPr/>
            <p:nvPr/>
          </p:nvSpPr>
          <p:spPr>
            <a:xfrm>
              <a:off x="183235" y="6350"/>
              <a:ext cx="87630" cy="644525"/>
            </a:xfrm>
            <a:custGeom>
              <a:avLst/>
              <a:gdLst/>
              <a:ahLst/>
              <a:cxnLst/>
              <a:rect l="l" t="t" r="r" b="b"/>
              <a:pathLst>
                <a:path w="87630" h="644525">
                  <a:moveTo>
                    <a:pt x="0" y="643902"/>
                  </a:moveTo>
                  <a:lnTo>
                    <a:pt x="66319" y="643902"/>
                  </a:lnTo>
                  <a:lnTo>
                    <a:pt x="87198" y="625449"/>
                  </a:lnTo>
                  <a:lnTo>
                    <a:pt x="87198" y="22809"/>
                  </a:lnTo>
                  <a:lnTo>
                    <a:pt x="65443" y="0"/>
                  </a:lnTo>
                  <a:lnTo>
                    <a:pt x="0" y="0"/>
                  </a:lnTo>
                  <a:lnTo>
                    <a:pt x="0" y="643902"/>
                  </a:lnTo>
                  <a:close/>
                </a:path>
                <a:path w="87630" h="644525">
                  <a:moveTo>
                    <a:pt x="0" y="507911"/>
                  </a:moveTo>
                  <a:lnTo>
                    <a:pt x="87198" y="507911"/>
                  </a:lnTo>
                  <a:lnTo>
                    <a:pt x="87198" y="135991"/>
                  </a:lnTo>
                  <a:lnTo>
                    <a:pt x="0" y="135991"/>
                  </a:lnTo>
                  <a:lnTo>
                    <a:pt x="0" y="507911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8" name="Graphic 188">
              <a:extLst>
                <a:ext uri="{FF2B5EF4-FFF2-40B4-BE49-F238E27FC236}">
                  <a16:creationId xmlns:a16="http://schemas.microsoft.com/office/drawing/2014/main" id="{6E193D17-EB15-65DB-C757-FF32EA9D5ADC}"/>
                </a:ext>
              </a:extLst>
            </p:cNvPr>
            <p:cNvSpPr/>
            <p:nvPr/>
          </p:nvSpPr>
          <p:spPr>
            <a:xfrm>
              <a:off x="183248" y="605091"/>
              <a:ext cx="87630" cy="226695"/>
            </a:xfrm>
            <a:custGeom>
              <a:avLst/>
              <a:gdLst/>
              <a:ahLst/>
              <a:cxnLst/>
              <a:rect l="l" t="t" r="r" b="b"/>
              <a:pathLst>
                <a:path w="87630" h="226695">
                  <a:moveTo>
                    <a:pt x="87198" y="16344"/>
                  </a:moveTo>
                  <a:lnTo>
                    <a:pt x="87198" y="217208"/>
                  </a:lnTo>
                </a:path>
                <a:path w="87630" h="226695">
                  <a:moveTo>
                    <a:pt x="0" y="0"/>
                  </a:moveTo>
                  <a:lnTo>
                    <a:pt x="0" y="226567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9" name="Graphic 189">
              <a:extLst>
                <a:ext uri="{FF2B5EF4-FFF2-40B4-BE49-F238E27FC236}">
                  <a16:creationId xmlns:a16="http://schemas.microsoft.com/office/drawing/2014/main" id="{C3358450-F079-4B3A-7660-E0916C60CB72}"/>
                </a:ext>
              </a:extLst>
            </p:cNvPr>
            <p:cNvSpPr/>
            <p:nvPr/>
          </p:nvSpPr>
          <p:spPr>
            <a:xfrm>
              <a:off x="271970" y="792060"/>
              <a:ext cx="94615" cy="22860"/>
            </a:xfrm>
            <a:custGeom>
              <a:avLst/>
              <a:gdLst/>
              <a:ahLst/>
              <a:cxnLst/>
              <a:rect l="l" t="t" r="r" b="b"/>
              <a:pathLst>
                <a:path w="94615" h="22860">
                  <a:moveTo>
                    <a:pt x="93992" y="9182"/>
                  </a:moveTo>
                  <a:lnTo>
                    <a:pt x="90424" y="9182"/>
                  </a:lnTo>
                  <a:lnTo>
                    <a:pt x="90424" y="8890"/>
                  </a:lnTo>
                  <a:lnTo>
                    <a:pt x="39039" y="8890"/>
                  </a:lnTo>
                  <a:lnTo>
                    <a:pt x="39039" y="0"/>
                  </a:lnTo>
                  <a:lnTo>
                    <a:pt x="22428" y="0"/>
                  </a:lnTo>
                  <a:lnTo>
                    <a:pt x="22428" y="8890"/>
                  </a:lnTo>
                  <a:lnTo>
                    <a:pt x="1130" y="8890"/>
                  </a:lnTo>
                  <a:lnTo>
                    <a:pt x="113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1310" y="13970"/>
                  </a:lnTo>
                  <a:lnTo>
                    <a:pt x="21310" y="22860"/>
                  </a:lnTo>
                  <a:lnTo>
                    <a:pt x="39039" y="22860"/>
                  </a:lnTo>
                  <a:lnTo>
                    <a:pt x="39039" y="13970"/>
                  </a:lnTo>
                  <a:lnTo>
                    <a:pt x="43243" y="13970"/>
                  </a:lnTo>
                  <a:lnTo>
                    <a:pt x="90424" y="13970"/>
                  </a:lnTo>
                  <a:lnTo>
                    <a:pt x="93992" y="13970"/>
                  </a:lnTo>
                  <a:lnTo>
                    <a:pt x="93992" y="91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0" name="Graphic 190">
              <a:extLst>
                <a:ext uri="{FF2B5EF4-FFF2-40B4-BE49-F238E27FC236}">
                  <a16:creationId xmlns:a16="http://schemas.microsoft.com/office/drawing/2014/main" id="{2C3E8EA7-5732-285A-DBE8-8157E6F68CA0}"/>
                </a:ext>
              </a:extLst>
            </p:cNvPr>
            <p:cNvSpPr/>
            <p:nvPr/>
          </p:nvSpPr>
          <p:spPr>
            <a:xfrm>
              <a:off x="183565" y="803630"/>
              <a:ext cx="86995" cy="127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0" y="0"/>
                  </a:moveTo>
                  <a:lnTo>
                    <a:pt x="86880" y="0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Graphic 191">
              <a:extLst>
                <a:ext uri="{FF2B5EF4-FFF2-40B4-BE49-F238E27FC236}">
                  <a16:creationId xmlns:a16="http://schemas.microsoft.com/office/drawing/2014/main" id="{5E097647-B025-6FF8-11D5-844C22BEC248}"/>
                </a:ext>
              </a:extLst>
            </p:cNvPr>
            <p:cNvSpPr/>
            <p:nvPr/>
          </p:nvSpPr>
          <p:spPr>
            <a:xfrm>
              <a:off x="0" y="792352"/>
              <a:ext cx="179705" cy="22860"/>
            </a:xfrm>
            <a:custGeom>
              <a:avLst/>
              <a:gdLst/>
              <a:ahLst/>
              <a:cxnLst/>
              <a:rect l="l" t="t" r="r" b="b"/>
              <a:pathLst>
                <a:path w="179705" h="22860">
                  <a:moveTo>
                    <a:pt x="179158" y="8890"/>
                  </a:moveTo>
                  <a:lnTo>
                    <a:pt x="157810" y="8890"/>
                  </a:lnTo>
                  <a:lnTo>
                    <a:pt x="157810" y="0"/>
                  </a:lnTo>
                  <a:lnTo>
                    <a:pt x="140055" y="0"/>
                  </a:lnTo>
                  <a:lnTo>
                    <a:pt x="140055" y="8890"/>
                  </a:lnTo>
                  <a:lnTo>
                    <a:pt x="136207" y="8890"/>
                  </a:lnTo>
                  <a:lnTo>
                    <a:pt x="3263" y="8890"/>
                  </a:lnTo>
                  <a:lnTo>
                    <a:pt x="0" y="8890"/>
                  </a:lnTo>
                  <a:lnTo>
                    <a:pt x="0" y="13677"/>
                  </a:lnTo>
                  <a:lnTo>
                    <a:pt x="3263" y="13677"/>
                  </a:lnTo>
                  <a:lnTo>
                    <a:pt x="3263" y="13970"/>
                  </a:lnTo>
                  <a:lnTo>
                    <a:pt x="140068" y="13970"/>
                  </a:lnTo>
                  <a:lnTo>
                    <a:pt x="140068" y="22860"/>
                  </a:lnTo>
                  <a:lnTo>
                    <a:pt x="156667" y="22860"/>
                  </a:lnTo>
                  <a:lnTo>
                    <a:pt x="156667" y="13970"/>
                  </a:lnTo>
                  <a:lnTo>
                    <a:pt x="177952" y="13970"/>
                  </a:lnTo>
                  <a:lnTo>
                    <a:pt x="177952" y="11430"/>
                  </a:lnTo>
                  <a:lnTo>
                    <a:pt x="179158" y="11430"/>
                  </a:lnTo>
                  <a:lnTo>
                    <a:pt x="179158" y="88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Graphic 192">
              <a:extLst>
                <a:ext uri="{FF2B5EF4-FFF2-40B4-BE49-F238E27FC236}">
                  <a16:creationId xmlns:a16="http://schemas.microsoft.com/office/drawing/2014/main" id="{FD21FFD8-EEA9-5E1A-1637-B3987D5AF4CA}"/>
                </a:ext>
              </a:extLst>
            </p:cNvPr>
            <p:cNvSpPr/>
            <p:nvPr/>
          </p:nvSpPr>
          <p:spPr>
            <a:xfrm>
              <a:off x="60147" y="328295"/>
              <a:ext cx="317500" cy="127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316903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3" name="Graphic 193">
              <a:extLst>
                <a:ext uri="{FF2B5EF4-FFF2-40B4-BE49-F238E27FC236}">
                  <a16:creationId xmlns:a16="http://schemas.microsoft.com/office/drawing/2014/main" id="{59B04EB3-4CD8-4A9A-7971-1A7D82A9063A}"/>
                </a:ext>
              </a:extLst>
            </p:cNvPr>
            <p:cNvSpPr/>
            <p:nvPr/>
          </p:nvSpPr>
          <p:spPr>
            <a:xfrm>
              <a:off x="182426" y="509600"/>
              <a:ext cx="89535" cy="136525"/>
            </a:xfrm>
            <a:custGeom>
              <a:avLst/>
              <a:gdLst/>
              <a:ahLst/>
              <a:cxnLst/>
              <a:rect l="l" t="t" r="r" b="b"/>
              <a:pathLst>
                <a:path w="89535" h="136525">
                  <a:moveTo>
                    <a:pt x="89221" y="101417"/>
                  </a:moveTo>
                  <a:lnTo>
                    <a:pt x="54650" y="135991"/>
                  </a:lnTo>
                </a:path>
                <a:path w="89535" h="136525">
                  <a:moveTo>
                    <a:pt x="87882" y="60551"/>
                  </a:moveTo>
                  <a:lnTo>
                    <a:pt x="12442" y="135991"/>
                  </a:lnTo>
                </a:path>
                <a:path w="89535" h="136525">
                  <a:moveTo>
                    <a:pt x="80635" y="25601"/>
                  </a:moveTo>
                  <a:lnTo>
                    <a:pt x="1744" y="104483"/>
                  </a:lnTo>
                </a:path>
                <a:path w="89535" h="136525">
                  <a:moveTo>
                    <a:pt x="61126" y="2902"/>
                  </a:moveTo>
                  <a:lnTo>
                    <a:pt x="872" y="63157"/>
                  </a:lnTo>
                </a:path>
                <a:path w="89535" h="136525">
                  <a:moveTo>
                    <a:pt x="21840" y="0"/>
                  </a:moveTo>
                  <a:lnTo>
                    <a:pt x="0" y="21840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4" name="Graphic 194">
              <a:extLst>
                <a:ext uri="{FF2B5EF4-FFF2-40B4-BE49-F238E27FC236}">
                  <a16:creationId xmlns:a16="http://schemas.microsoft.com/office/drawing/2014/main" id="{0814FC0A-F5E6-F02D-BA67-9973CF473789}"/>
                </a:ext>
              </a:extLst>
            </p:cNvPr>
            <p:cNvSpPr/>
            <p:nvPr/>
          </p:nvSpPr>
          <p:spPr>
            <a:xfrm>
              <a:off x="182426" y="10363"/>
              <a:ext cx="89535" cy="136525"/>
            </a:xfrm>
            <a:custGeom>
              <a:avLst/>
              <a:gdLst/>
              <a:ahLst/>
              <a:cxnLst/>
              <a:rect l="l" t="t" r="r" b="b"/>
              <a:pathLst>
                <a:path w="89535" h="136525">
                  <a:moveTo>
                    <a:pt x="89221" y="34573"/>
                  </a:moveTo>
                  <a:lnTo>
                    <a:pt x="54650" y="0"/>
                  </a:lnTo>
                </a:path>
                <a:path w="89535" h="136525">
                  <a:moveTo>
                    <a:pt x="87882" y="75440"/>
                  </a:moveTo>
                  <a:lnTo>
                    <a:pt x="12442" y="0"/>
                  </a:lnTo>
                </a:path>
                <a:path w="89535" h="136525">
                  <a:moveTo>
                    <a:pt x="80641" y="110395"/>
                  </a:moveTo>
                  <a:lnTo>
                    <a:pt x="1744" y="31508"/>
                  </a:lnTo>
                </a:path>
                <a:path w="89535" h="136525">
                  <a:moveTo>
                    <a:pt x="61132" y="133094"/>
                  </a:moveTo>
                  <a:lnTo>
                    <a:pt x="871" y="72834"/>
                  </a:lnTo>
                </a:path>
                <a:path w="89535" h="136525">
                  <a:moveTo>
                    <a:pt x="21852" y="136004"/>
                  </a:moveTo>
                  <a:lnTo>
                    <a:pt x="0" y="114151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9AAEA3C-D8CC-340A-2766-0F5DE7BF79CA}"/>
              </a:ext>
            </a:extLst>
          </p:cNvPr>
          <p:cNvSpPr txBox="1"/>
          <p:nvPr/>
        </p:nvSpPr>
        <p:spPr>
          <a:xfrm>
            <a:off x="3213100" y="4238983"/>
            <a:ext cx="5349240" cy="108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>
              <a:lnSpc>
                <a:spcPts val="1300"/>
              </a:lnSpc>
            </a:pP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2550">
              <a:lnSpc>
                <a:spcPct val="98000"/>
              </a:lnSpc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100" spc="-7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комплектации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болтов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100" spc="-6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стальных</a:t>
            </a:r>
            <a:r>
              <a:rPr lang="ru-RU" sz="1100" spc="-7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строительных конструкциях и тяжелом машиностроении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2550">
              <a:lnSpc>
                <a:spcPts val="1300"/>
              </a:lnSpc>
              <a:spcBef>
                <a:spcPts val="30"/>
              </a:spcBef>
            </a:pPr>
            <a:r>
              <a:rPr lang="ru-RU" sz="16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2550" marR="1633855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Твердость 35 - 45 HRC Класс точности: В</a:t>
            </a:r>
            <a:r>
              <a:rPr lang="ru-RU" sz="110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5сп,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35,</a:t>
            </a:r>
            <a:r>
              <a:rPr lang="ru-RU" sz="1100" spc="-4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97" name="Таблица 96">
            <a:extLst>
              <a:ext uri="{FF2B5EF4-FFF2-40B4-BE49-F238E27FC236}">
                <a16:creationId xmlns:a16="http://schemas.microsoft.com/office/drawing/2014/main" id="{96F02098-72B1-F285-ED1A-31ACC0C5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15650"/>
              </p:ext>
            </p:extLst>
          </p:nvPr>
        </p:nvGraphicFramePr>
        <p:xfrm>
          <a:off x="864870" y="5545503"/>
          <a:ext cx="6278880" cy="1575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60">
                  <a:extLst>
                    <a:ext uri="{9D8B030D-6E8A-4147-A177-3AD203B41FA5}">
                      <a16:colId xmlns:a16="http://schemas.microsoft.com/office/drawing/2014/main" val="315614546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41060641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1348307142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36369462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9358128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3773193614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69663719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339057085"/>
                    </a:ext>
                  </a:extLst>
                </a:gridCol>
              </a:tblGrid>
              <a:tr h="138430">
                <a:tc rowSpan="3">
                  <a:txBody>
                    <a:bodyPr/>
                    <a:lstStyle/>
                    <a:p>
                      <a:pPr marL="38735" marR="30480" indent="-63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Номинальный диаметр </a:t>
                      </a:r>
                      <a:r>
                        <a:rPr lang="ru-RU" sz="750">
                          <a:effectLst/>
                        </a:rPr>
                        <a:t>резьбы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болта, </a:t>
                      </a:r>
                      <a:r>
                        <a:rPr lang="ru-RU" sz="750" spc="-3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8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77626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91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78874"/>
                  </a:ext>
                </a:extLst>
              </a:tr>
              <a:tr h="19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444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Номинальное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-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501337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17,27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1905" algn="ctr"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3175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7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0795" marR="635" algn="ctr"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4,3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85455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19,33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33,38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5092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21,33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36,38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5008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23,33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38,38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1434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25,33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43,38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71594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28,52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127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63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63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552352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31,62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208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37,62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6,6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29124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C5679-C3DE-98F9-3AA5-1F8D25DE7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754" y="508594"/>
            <a:ext cx="838200" cy="1381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C2B8D2-DCAA-D89A-1C98-7379039C5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379" y="4238983"/>
            <a:ext cx="74295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C374E-5090-DFA9-504E-9C6809D6DFF7}"/>
              </a:ext>
            </a:extLst>
          </p:cNvPr>
          <p:cNvSpPr txBox="1"/>
          <p:nvPr/>
        </p:nvSpPr>
        <p:spPr>
          <a:xfrm>
            <a:off x="604174" y="185805"/>
            <a:ext cx="824230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255">
              <a:lnSpc>
                <a:spcPts val="13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Болты высокопрочные с шестигранной головкой с увеличенным размером под ключ для металлических конструкций по ГОСТ Р 52644-2006, ГОСТ 53664-2009</a:t>
            </a:r>
          </a:p>
        </p:txBody>
      </p:sp>
      <p:grpSp>
        <p:nvGrpSpPr>
          <p:cNvPr id="4" name="Group 208">
            <a:extLst>
              <a:ext uri="{FF2B5EF4-FFF2-40B4-BE49-F238E27FC236}">
                <a16:creationId xmlns:a16="http://schemas.microsoft.com/office/drawing/2014/main" id="{BFB5E51C-A676-12D0-E0FD-C27E64578F5A}"/>
              </a:ext>
            </a:extLst>
          </p:cNvPr>
          <p:cNvGrpSpPr>
            <a:grpSpLocks/>
          </p:cNvGrpSpPr>
          <p:nvPr/>
        </p:nvGrpSpPr>
        <p:grpSpPr>
          <a:xfrm>
            <a:off x="699961" y="785612"/>
            <a:ext cx="1350162" cy="741362"/>
            <a:chOff x="-6" y="0"/>
            <a:chExt cx="1350162" cy="741362"/>
          </a:xfrm>
        </p:grpSpPr>
        <p:sp>
          <p:nvSpPr>
            <p:cNvPr id="5" name="Graphic 209">
              <a:extLst>
                <a:ext uri="{FF2B5EF4-FFF2-40B4-BE49-F238E27FC236}">
                  <a16:creationId xmlns:a16="http://schemas.microsoft.com/office/drawing/2014/main" id="{074588D5-5977-0391-4625-228BD0A87899}"/>
                </a:ext>
              </a:extLst>
            </p:cNvPr>
            <p:cNvSpPr/>
            <p:nvPr/>
          </p:nvSpPr>
          <p:spPr>
            <a:xfrm>
              <a:off x="53803" y="58190"/>
              <a:ext cx="1045844" cy="365760"/>
            </a:xfrm>
            <a:custGeom>
              <a:avLst/>
              <a:gdLst/>
              <a:ahLst/>
              <a:cxnLst/>
              <a:rect l="l" t="t" r="r" b="b"/>
              <a:pathLst>
                <a:path w="1045844" h="365760">
                  <a:moveTo>
                    <a:pt x="1045654" y="77203"/>
                  </a:moveTo>
                  <a:lnTo>
                    <a:pt x="1038479" y="69824"/>
                  </a:lnTo>
                  <a:lnTo>
                    <a:pt x="1038479" y="80264"/>
                  </a:lnTo>
                  <a:lnTo>
                    <a:pt x="1038479" y="285038"/>
                  </a:lnTo>
                  <a:lnTo>
                    <a:pt x="1013752" y="310464"/>
                  </a:lnTo>
                  <a:lnTo>
                    <a:pt x="253403" y="310464"/>
                  </a:lnTo>
                  <a:lnTo>
                    <a:pt x="243636" y="311277"/>
                  </a:lnTo>
                  <a:lnTo>
                    <a:pt x="236448" y="313588"/>
                  </a:lnTo>
                  <a:lnTo>
                    <a:pt x="231279" y="317309"/>
                  </a:lnTo>
                  <a:lnTo>
                    <a:pt x="228320" y="321310"/>
                  </a:lnTo>
                  <a:lnTo>
                    <a:pt x="228320" y="43980"/>
                  </a:lnTo>
                  <a:lnTo>
                    <a:pt x="231279" y="47967"/>
                  </a:lnTo>
                  <a:lnTo>
                    <a:pt x="236448" y="51676"/>
                  </a:lnTo>
                  <a:lnTo>
                    <a:pt x="243636" y="54000"/>
                  </a:lnTo>
                  <a:lnTo>
                    <a:pt x="253403" y="54800"/>
                  </a:lnTo>
                  <a:lnTo>
                    <a:pt x="1013752" y="54800"/>
                  </a:lnTo>
                  <a:lnTo>
                    <a:pt x="1038479" y="80264"/>
                  </a:lnTo>
                  <a:lnTo>
                    <a:pt x="1038479" y="69824"/>
                  </a:lnTo>
                  <a:lnTo>
                    <a:pt x="1016711" y="47434"/>
                  </a:lnTo>
                  <a:lnTo>
                    <a:pt x="253403" y="47434"/>
                  </a:lnTo>
                  <a:lnTo>
                    <a:pt x="242709" y="46304"/>
                  </a:lnTo>
                  <a:lnTo>
                    <a:pt x="236893" y="42989"/>
                  </a:lnTo>
                  <a:lnTo>
                    <a:pt x="236258" y="42633"/>
                  </a:lnTo>
                  <a:lnTo>
                    <a:pt x="232257" y="36080"/>
                  </a:lnTo>
                  <a:lnTo>
                    <a:pt x="228904" y="26263"/>
                  </a:lnTo>
                  <a:lnTo>
                    <a:pt x="228320" y="24460"/>
                  </a:lnTo>
                  <a:lnTo>
                    <a:pt x="228320" y="11366"/>
                  </a:lnTo>
                  <a:lnTo>
                    <a:pt x="228320" y="4495"/>
                  </a:lnTo>
                  <a:lnTo>
                    <a:pt x="226402" y="2514"/>
                  </a:lnTo>
                  <a:lnTo>
                    <a:pt x="221234" y="2514"/>
                  </a:lnTo>
                  <a:lnTo>
                    <a:pt x="220433" y="0"/>
                  </a:lnTo>
                  <a:lnTo>
                    <a:pt x="220433" y="2514"/>
                  </a:lnTo>
                  <a:lnTo>
                    <a:pt x="219735" y="2514"/>
                  </a:lnTo>
                  <a:lnTo>
                    <a:pt x="219735" y="11366"/>
                  </a:lnTo>
                  <a:lnTo>
                    <a:pt x="219735" y="353910"/>
                  </a:lnTo>
                  <a:lnTo>
                    <a:pt x="8585" y="353910"/>
                  </a:lnTo>
                  <a:lnTo>
                    <a:pt x="8585" y="11366"/>
                  </a:lnTo>
                  <a:lnTo>
                    <a:pt x="219735" y="11366"/>
                  </a:lnTo>
                  <a:lnTo>
                    <a:pt x="219735" y="2514"/>
                  </a:lnTo>
                  <a:lnTo>
                    <a:pt x="1930" y="2514"/>
                  </a:lnTo>
                  <a:lnTo>
                    <a:pt x="0" y="4495"/>
                  </a:lnTo>
                  <a:lnTo>
                    <a:pt x="0" y="360781"/>
                  </a:lnTo>
                  <a:lnTo>
                    <a:pt x="1930" y="362762"/>
                  </a:lnTo>
                  <a:lnTo>
                    <a:pt x="220433" y="362762"/>
                  </a:lnTo>
                  <a:lnTo>
                    <a:pt x="220433" y="365264"/>
                  </a:lnTo>
                  <a:lnTo>
                    <a:pt x="221234" y="362762"/>
                  </a:lnTo>
                  <a:lnTo>
                    <a:pt x="226402" y="362762"/>
                  </a:lnTo>
                  <a:lnTo>
                    <a:pt x="228320" y="360781"/>
                  </a:lnTo>
                  <a:lnTo>
                    <a:pt x="228320" y="353910"/>
                  </a:lnTo>
                  <a:lnTo>
                    <a:pt x="228320" y="340817"/>
                  </a:lnTo>
                  <a:lnTo>
                    <a:pt x="228904" y="339001"/>
                  </a:lnTo>
                  <a:lnTo>
                    <a:pt x="253403" y="317842"/>
                  </a:lnTo>
                  <a:lnTo>
                    <a:pt x="1016711" y="317842"/>
                  </a:lnTo>
                  <a:lnTo>
                    <a:pt x="1045654" y="288086"/>
                  </a:lnTo>
                  <a:lnTo>
                    <a:pt x="1045654" y="772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6" name="Image 210">
              <a:extLst>
                <a:ext uri="{FF2B5EF4-FFF2-40B4-BE49-F238E27FC236}">
                  <a16:creationId xmlns:a16="http://schemas.microsoft.com/office/drawing/2014/main" id="{391FC6D0-0619-70E1-515C-561048D1FD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01" y="0"/>
              <a:ext cx="228320" cy="130276"/>
            </a:xfrm>
            <a:prstGeom prst="rect">
              <a:avLst/>
            </a:prstGeom>
          </p:spPr>
        </p:pic>
        <p:sp>
          <p:nvSpPr>
            <p:cNvPr id="7" name="Graphic 211">
              <a:extLst>
                <a:ext uri="{FF2B5EF4-FFF2-40B4-BE49-F238E27FC236}">
                  <a16:creationId xmlns:a16="http://schemas.microsoft.com/office/drawing/2014/main" id="{E26A6B24-1936-01DF-7786-7A40CE5C3616}"/>
                </a:ext>
              </a:extLst>
            </p:cNvPr>
            <p:cNvSpPr/>
            <p:nvPr/>
          </p:nvSpPr>
          <p:spPr>
            <a:xfrm>
              <a:off x="701732" y="105066"/>
              <a:ext cx="397510" cy="139065"/>
            </a:xfrm>
            <a:custGeom>
              <a:avLst/>
              <a:gdLst/>
              <a:ahLst/>
              <a:cxnLst/>
              <a:rect l="l" t="t" r="r" b="b"/>
              <a:pathLst>
                <a:path w="397510" h="139065">
                  <a:moveTo>
                    <a:pt x="396963" y="30949"/>
                  </a:moveTo>
                  <a:lnTo>
                    <a:pt x="396163" y="30124"/>
                  </a:lnTo>
                  <a:lnTo>
                    <a:pt x="371602" y="30149"/>
                  </a:lnTo>
                  <a:lnTo>
                    <a:pt x="371602" y="1968"/>
                  </a:lnTo>
                  <a:lnTo>
                    <a:pt x="369671" y="0"/>
                  </a:lnTo>
                  <a:lnTo>
                    <a:pt x="364934" y="0"/>
                  </a:lnTo>
                  <a:lnTo>
                    <a:pt x="363016" y="1968"/>
                  </a:lnTo>
                  <a:lnTo>
                    <a:pt x="363016" y="30162"/>
                  </a:lnTo>
                  <a:lnTo>
                    <a:pt x="53428" y="30391"/>
                  </a:lnTo>
                  <a:lnTo>
                    <a:pt x="9652" y="23075"/>
                  </a:lnTo>
                  <a:lnTo>
                    <a:pt x="3594" y="4229"/>
                  </a:lnTo>
                  <a:lnTo>
                    <a:pt x="3594" y="3225"/>
                  </a:lnTo>
                  <a:lnTo>
                    <a:pt x="2781" y="2400"/>
                  </a:lnTo>
                  <a:lnTo>
                    <a:pt x="812" y="2400"/>
                  </a:lnTo>
                  <a:lnTo>
                    <a:pt x="0" y="3225"/>
                  </a:lnTo>
                  <a:lnTo>
                    <a:pt x="0" y="4229"/>
                  </a:lnTo>
                  <a:lnTo>
                    <a:pt x="1765" y="16548"/>
                  </a:lnTo>
                  <a:lnTo>
                    <a:pt x="38544" y="33985"/>
                  </a:lnTo>
                  <a:lnTo>
                    <a:pt x="130987" y="34175"/>
                  </a:lnTo>
                  <a:lnTo>
                    <a:pt x="363016" y="33858"/>
                  </a:lnTo>
                  <a:lnTo>
                    <a:pt x="363016" y="136956"/>
                  </a:lnTo>
                  <a:lnTo>
                    <a:pt x="364934" y="138950"/>
                  </a:lnTo>
                  <a:lnTo>
                    <a:pt x="367309" y="138950"/>
                  </a:lnTo>
                  <a:lnTo>
                    <a:pt x="369671" y="138950"/>
                  </a:lnTo>
                  <a:lnTo>
                    <a:pt x="371602" y="136956"/>
                  </a:lnTo>
                  <a:lnTo>
                    <a:pt x="371602" y="33845"/>
                  </a:lnTo>
                  <a:lnTo>
                    <a:pt x="396163" y="33807"/>
                  </a:lnTo>
                  <a:lnTo>
                    <a:pt x="396963" y="32981"/>
                  </a:lnTo>
                  <a:lnTo>
                    <a:pt x="396963" y="309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8" name="Image 212">
              <a:extLst>
                <a:ext uri="{FF2B5EF4-FFF2-40B4-BE49-F238E27FC236}">
                  <a16:creationId xmlns:a16="http://schemas.microsoft.com/office/drawing/2014/main" id="{3B506F02-89B1-34FA-9A70-B2921466C7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01" y="351396"/>
              <a:ext cx="228320" cy="130251"/>
            </a:xfrm>
            <a:prstGeom prst="rect">
              <a:avLst/>
            </a:prstGeom>
          </p:spPr>
        </p:pic>
        <p:sp>
          <p:nvSpPr>
            <p:cNvPr id="9" name="Graphic 213">
              <a:extLst>
                <a:ext uri="{FF2B5EF4-FFF2-40B4-BE49-F238E27FC236}">
                  <a16:creationId xmlns:a16="http://schemas.microsoft.com/office/drawing/2014/main" id="{36FA6D06-ADBF-0B72-9DDF-CCCAFC4220E9}"/>
                </a:ext>
              </a:extLst>
            </p:cNvPr>
            <p:cNvSpPr/>
            <p:nvPr/>
          </p:nvSpPr>
          <p:spPr>
            <a:xfrm>
              <a:off x="701744" y="237654"/>
              <a:ext cx="397510" cy="139065"/>
            </a:xfrm>
            <a:custGeom>
              <a:avLst/>
              <a:gdLst/>
              <a:ahLst/>
              <a:cxnLst/>
              <a:rect l="l" t="t" r="r" b="b"/>
              <a:pathLst>
                <a:path w="397510" h="139065">
                  <a:moveTo>
                    <a:pt x="396963" y="105956"/>
                  </a:moveTo>
                  <a:lnTo>
                    <a:pt x="396163" y="105130"/>
                  </a:lnTo>
                  <a:lnTo>
                    <a:pt x="371589" y="105117"/>
                  </a:lnTo>
                  <a:lnTo>
                    <a:pt x="371589" y="1968"/>
                  </a:lnTo>
                  <a:lnTo>
                    <a:pt x="369658" y="0"/>
                  </a:lnTo>
                  <a:lnTo>
                    <a:pt x="364921" y="0"/>
                  </a:lnTo>
                  <a:lnTo>
                    <a:pt x="363004" y="1968"/>
                  </a:lnTo>
                  <a:lnTo>
                    <a:pt x="363004" y="105117"/>
                  </a:lnTo>
                  <a:lnTo>
                    <a:pt x="53289" y="104876"/>
                  </a:lnTo>
                  <a:lnTo>
                    <a:pt x="7010" y="113309"/>
                  </a:lnTo>
                  <a:lnTo>
                    <a:pt x="0" y="134696"/>
                  </a:lnTo>
                  <a:lnTo>
                    <a:pt x="0" y="135712"/>
                  </a:lnTo>
                  <a:lnTo>
                    <a:pt x="800" y="136537"/>
                  </a:lnTo>
                  <a:lnTo>
                    <a:pt x="1790" y="136537"/>
                  </a:lnTo>
                  <a:lnTo>
                    <a:pt x="2781" y="136537"/>
                  </a:lnTo>
                  <a:lnTo>
                    <a:pt x="3581" y="135712"/>
                  </a:lnTo>
                  <a:lnTo>
                    <a:pt x="3581" y="134696"/>
                  </a:lnTo>
                  <a:lnTo>
                    <a:pt x="5092" y="123837"/>
                  </a:lnTo>
                  <a:lnTo>
                    <a:pt x="53416" y="108559"/>
                  </a:lnTo>
                  <a:lnTo>
                    <a:pt x="107619" y="108470"/>
                  </a:lnTo>
                  <a:lnTo>
                    <a:pt x="363004" y="108788"/>
                  </a:lnTo>
                  <a:lnTo>
                    <a:pt x="363004" y="136969"/>
                  </a:lnTo>
                  <a:lnTo>
                    <a:pt x="364921" y="138950"/>
                  </a:lnTo>
                  <a:lnTo>
                    <a:pt x="367296" y="138950"/>
                  </a:lnTo>
                  <a:lnTo>
                    <a:pt x="369658" y="138950"/>
                  </a:lnTo>
                  <a:lnTo>
                    <a:pt x="371589" y="136969"/>
                  </a:lnTo>
                  <a:lnTo>
                    <a:pt x="371589" y="108800"/>
                  </a:lnTo>
                  <a:lnTo>
                    <a:pt x="396163" y="108826"/>
                  </a:lnTo>
                  <a:lnTo>
                    <a:pt x="396963" y="107988"/>
                  </a:lnTo>
                  <a:lnTo>
                    <a:pt x="396963" y="10595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0" name="Image 214">
              <a:extLst>
                <a:ext uri="{FF2B5EF4-FFF2-40B4-BE49-F238E27FC236}">
                  <a16:creationId xmlns:a16="http://schemas.microsoft.com/office/drawing/2014/main" id="{5D15F963-2653-E532-5C8D-34BDBCE1BA2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01" y="121412"/>
              <a:ext cx="228320" cy="238836"/>
            </a:xfrm>
            <a:prstGeom prst="rect">
              <a:avLst/>
            </a:prstGeom>
          </p:spPr>
        </p:pic>
        <p:sp>
          <p:nvSpPr>
            <p:cNvPr id="11" name="Graphic 215">
              <a:extLst>
                <a:ext uri="{FF2B5EF4-FFF2-40B4-BE49-F238E27FC236}">
                  <a16:creationId xmlns:a16="http://schemas.microsoft.com/office/drawing/2014/main" id="{5EE81CC8-AB2A-5F28-2B30-39C2E1CA5D06}"/>
                </a:ext>
              </a:extLst>
            </p:cNvPr>
            <p:cNvSpPr/>
            <p:nvPr/>
          </p:nvSpPr>
          <p:spPr>
            <a:xfrm>
              <a:off x="57296" y="44805"/>
              <a:ext cx="1292860" cy="695960"/>
            </a:xfrm>
            <a:custGeom>
              <a:avLst/>
              <a:gdLst/>
              <a:ahLst/>
              <a:cxnLst/>
              <a:rect l="l" t="t" r="r" b="b"/>
              <a:pathLst>
                <a:path w="1292860" h="695960">
                  <a:moveTo>
                    <a:pt x="3581" y="1270"/>
                  </a:moveTo>
                  <a:lnTo>
                    <a:pt x="3187" y="1270"/>
                  </a:lnTo>
                  <a:lnTo>
                    <a:pt x="3187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694690"/>
                  </a:lnTo>
                  <a:lnTo>
                    <a:pt x="177" y="694690"/>
                  </a:lnTo>
                  <a:lnTo>
                    <a:pt x="177" y="695960"/>
                  </a:lnTo>
                  <a:lnTo>
                    <a:pt x="3390" y="695960"/>
                  </a:lnTo>
                  <a:lnTo>
                    <a:pt x="3390" y="694690"/>
                  </a:lnTo>
                  <a:lnTo>
                    <a:pt x="3581" y="694690"/>
                  </a:lnTo>
                  <a:lnTo>
                    <a:pt x="3581" y="1270"/>
                  </a:lnTo>
                  <a:close/>
                </a:path>
                <a:path w="1292860" h="695960">
                  <a:moveTo>
                    <a:pt x="1292428" y="62661"/>
                  </a:moveTo>
                  <a:lnTo>
                    <a:pt x="674573" y="62661"/>
                  </a:lnTo>
                  <a:lnTo>
                    <a:pt x="674573" y="61836"/>
                  </a:lnTo>
                  <a:lnTo>
                    <a:pt x="672236" y="61836"/>
                  </a:lnTo>
                  <a:lnTo>
                    <a:pt x="672236" y="62661"/>
                  </a:lnTo>
                  <a:lnTo>
                    <a:pt x="469544" y="62661"/>
                  </a:lnTo>
                  <a:lnTo>
                    <a:pt x="469544" y="66357"/>
                  </a:lnTo>
                  <a:lnTo>
                    <a:pt x="671626" y="66357"/>
                  </a:lnTo>
                  <a:lnTo>
                    <a:pt x="671626" y="325678"/>
                  </a:lnTo>
                  <a:lnTo>
                    <a:pt x="469544" y="325678"/>
                  </a:lnTo>
                  <a:lnTo>
                    <a:pt x="469544" y="329387"/>
                  </a:lnTo>
                  <a:lnTo>
                    <a:pt x="1292428" y="329387"/>
                  </a:lnTo>
                  <a:lnTo>
                    <a:pt x="1292428" y="325678"/>
                  </a:lnTo>
                  <a:lnTo>
                    <a:pt x="675208" y="325678"/>
                  </a:lnTo>
                  <a:lnTo>
                    <a:pt x="675208" y="66357"/>
                  </a:lnTo>
                  <a:lnTo>
                    <a:pt x="1292428" y="66357"/>
                  </a:lnTo>
                  <a:lnTo>
                    <a:pt x="1292428" y="6266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216">
              <a:extLst>
                <a:ext uri="{FF2B5EF4-FFF2-40B4-BE49-F238E27FC236}">
                  <a16:creationId xmlns:a16="http://schemas.microsoft.com/office/drawing/2014/main" id="{D3E663CE-6D52-B624-6391-FEAC497228CD}"/>
                </a:ext>
              </a:extLst>
            </p:cNvPr>
            <p:cNvSpPr/>
            <p:nvPr/>
          </p:nvSpPr>
          <p:spPr>
            <a:xfrm>
              <a:off x="1096841" y="261315"/>
              <a:ext cx="1270" cy="478155"/>
            </a:xfrm>
            <a:custGeom>
              <a:avLst/>
              <a:gdLst/>
              <a:ahLst/>
              <a:cxnLst/>
              <a:rect l="l" t="t" r="r" b="b"/>
              <a:pathLst>
                <a:path h="478155">
                  <a:moveTo>
                    <a:pt x="0" y="0"/>
                  </a:moveTo>
                  <a:lnTo>
                    <a:pt x="0" y="477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217">
              <a:extLst>
                <a:ext uri="{FF2B5EF4-FFF2-40B4-BE49-F238E27FC236}">
                  <a16:creationId xmlns:a16="http://schemas.microsoft.com/office/drawing/2014/main" id="{7C35780F-459E-B224-E937-EC9D31F5C879}"/>
                </a:ext>
              </a:extLst>
            </p:cNvPr>
            <p:cNvSpPr/>
            <p:nvPr/>
          </p:nvSpPr>
          <p:spPr>
            <a:xfrm>
              <a:off x="1095038" y="261327"/>
              <a:ext cx="3810" cy="478155"/>
            </a:xfrm>
            <a:custGeom>
              <a:avLst/>
              <a:gdLst/>
              <a:ahLst/>
              <a:cxnLst/>
              <a:rect l="l" t="t" r="r" b="b"/>
              <a:pathLst>
                <a:path w="3810" h="478155">
                  <a:moveTo>
                    <a:pt x="3568" y="0"/>
                  </a:moveTo>
                  <a:lnTo>
                    <a:pt x="0" y="0"/>
                  </a:lnTo>
                  <a:lnTo>
                    <a:pt x="0" y="477596"/>
                  </a:lnTo>
                  <a:lnTo>
                    <a:pt x="3568" y="477596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Graphic 218">
              <a:extLst>
                <a:ext uri="{FF2B5EF4-FFF2-40B4-BE49-F238E27FC236}">
                  <a16:creationId xmlns:a16="http://schemas.microsoft.com/office/drawing/2014/main" id="{A86C445B-0DEE-CD9A-EA09-B9649364EE52}"/>
                </a:ext>
              </a:extLst>
            </p:cNvPr>
            <p:cNvSpPr/>
            <p:nvPr/>
          </p:nvSpPr>
          <p:spPr>
            <a:xfrm>
              <a:off x="278827" y="68897"/>
              <a:ext cx="1270" cy="670560"/>
            </a:xfrm>
            <a:custGeom>
              <a:avLst/>
              <a:gdLst/>
              <a:ahLst/>
              <a:cxnLst/>
              <a:rect l="l" t="t" r="r" b="b"/>
              <a:pathLst>
                <a:path h="670560">
                  <a:moveTo>
                    <a:pt x="0" y="0"/>
                  </a:moveTo>
                  <a:lnTo>
                    <a:pt x="0" y="265823"/>
                  </a:lnTo>
                  <a:lnTo>
                    <a:pt x="0" y="670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219">
              <a:extLst>
                <a:ext uri="{FF2B5EF4-FFF2-40B4-BE49-F238E27FC236}">
                  <a16:creationId xmlns:a16="http://schemas.microsoft.com/office/drawing/2014/main" id="{FE99D100-046A-D574-F9B3-FB895CB6A696}"/>
                </a:ext>
              </a:extLst>
            </p:cNvPr>
            <p:cNvSpPr/>
            <p:nvPr/>
          </p:nvSpPr>
          <p:spPr>
            <a:xfrm>
              <a:off x="-6" y="68897"/>
              <a:ext cx="1310005" cy="672465"/>
            </a:xfrm>
            <a:custGeom>
              <a:avLst/>
              <a:gdLst/>
              <a:ahLst/>
              <a:cxnLst/>
              <a:rect l="l" t="t" r="r" b="b"/>
              <a:pathLst>
                <a:path w="1310005" h="672465">
                  <a:moveTo>
                    <a:pt x="46570" y="169672"/>
                  </a:moveTo>
                  <a:lnTo>
                    <a:pt x="45758" y="168846"/>
                  </a:lnTo>
                  <a:lnTo>
                    <a:pt x="812" y="168846"/>
                  </a:lnTo>
                  <a:lnTo>
                    <a:pt x="0" y="169672"/>
                  </a:lnTo>
                  <a:lnTo>
                    <a:pt x="0" y="171704"/>
                  </a:lnTo>
                  <a:lnTo>
                    <a:pt x="812" y="172529"/>
                  </a:lnTo>
                  <a:lnTo>
                    <a:pt x="44780" y="172529"/>
                  </a:lnTo>
                  <a:lnTo>
                    <a:pt x="45758" y="172529"/>
                  </a:lnTo>
                  <a:lnTo>
                    <a:pt x="46570" y="171704"/>
                  </a:lnTo>
                  <a:lnTo>
                    <a:pt x="46570" y="169672"/>
                  </a:lnTo>
                  <a:close/>
                </a:path>
                <a:path w="1310005" h="672465">
                  <a:moveTo>
                    <a:pt x="105829" y="169672"/>
                  </a:moveTo>
                  <a:lnTo>
                    <a:pt x="105016" y="168846"/>
                  </a:lnTo>
                  <a:lnTo>
                    <a:pt x="88239" y="168846"/>
                  </a:lnTo>
                  <a:lnTo>
                    <a:pt x="87439" y="169672"/>
                  </a:lnTo>
                  <a:lnTo>
                    <a:pt x="87439" y="171704"/>
                  </a:lnTo>
                  <a:lnTo>
                    <a:pt x="88239" y="172529"/>
                  </a:lnTo>
                  <a:lnTo>
                    <a:pt x="104038" y="172529"/>
                  </a:lnTo>
                  <a:lnTo>
                    <a:pt x="105016" y="172529"/>
                  </a:lnTo>
                  <a:lnTo>
                    <a:pt x="105829" y="171704"/>
                  </a:lnTo>
                  <a:lnTo>
                    <a:pt x="105829" y="169672"/>
                  </a:lnTo>
                  <a:close/>
                </a:path>
                <a:path w="1310005" h="672465">
                  <a:moveTo>
                    <a:pt x="200609" y="622693"/>
                  </a:moveTo>
                  <a:lnTo>
                    <a:pt x="166674" y="571169"/>
                  </a:lnTo>
                  <a:lnTo>
                    <a:pt x="198158" y="533171"/>
                  </a:lnTo>
                  <a:lnTo>
                    <a:pt x="184226" y="533171"/>
                  </a:lnTo>
                  <a:lnTo>
                    <a:pt x="155448" y="569696"/>
                  </a:lnTo>
                  <a:lnTo>
                    <a:pt x="150812" y="576338"/>
                  </a:lnTo>
                  <a:lnTo>
                    <a:pt x="150418" y="576338"/>
                  </a:lnTo>
                  <a:lnTo>
                    <a:pt x="150418" y="533171"/>
                  </a:lnTo>
                  <a:lnTo>
                    <a:pt x="139204" y="533171"/>
                  </a:lnTo>
                  <a:lnTo>
                    <a:pt x="139204" y="622693"/>
                  </a:lnTo>
                  <a:lnTo>
                    <a:pt x="150418" y="622693"/>
                  </a:lnTo>
                  <a:lnTo>
                    <a:pt x="150418" y="588568"/>
                  </a:lnTo>
                  <a:lnTo>
                    <a:pt x="158673" y="578726"/>
                  </a:lnTo>
                  <a:lnTo>
                    <a:pt x="187312" y="622693"/>
                  </a:lnTo>
                  <a:lnTo>
                    <a:pt x="200609" y="622693"/>
                  </a:lnTo>
                  <a:close/>
                </a:path>
                <a:path w="1310005" h="672465">
                  <a:moveTo>
                    <a:pt x="239102" y="169989"/>
                  </a:moveTo>
                  <a:lnTo>
                    <a:pt x="238798" y="169989"/>
                  </a:lnTo>
                  <a:lnTo>
                    <a:pt x="238798" y="168719"/>
                  </a:lnTo>
                  <a:lnTo>
                    <a:pt x="146977" y="168719"/>
                  </a:lnTo>
                  <a:lnTo>
                    <a:pt x="146977" y="169989"/>
                  </a:lnTo>
                  <a:lnTo>
                    <a:pt x="146659" y="169989"/>
                  </a:lnTo>
                  <a:lnTo>
                    <a:pt x="146659" y="171259"/>
                  </a:lnTo>
                  <a:lnTo>
                    <a:pt x="146850" y="171259"/>
                  </a:lnTo>
                  <a:lnTo>
                    <a:pt x="146850" y="172529"/>
                  </a:lnTo>
                  <a:lnTo>
                    <a:pt x="238925" y="172529"/>
                  </a:lnTo>
                  <a:lnTo>
                    <a:pt x="238925" y="171259"/>
                  </a:lnTo>
                  <a:lnTo>
                    <a:pt x="239102" y="171259"/>
                  </a:lnTo>
                  <a:lnTo>
                    <a:pt x="239102" y="169989"/>
                  </a:lnTo>
                  <a:close/>
                </a:path>
                <a:path w="1310005" h="672465">
                  <a:moveTo>
                    <a:pt x="431647" y="169989"/>
                  </a:moveTo>
                  <a:lnTo>
                    <a:pt x="431342" y="169989"/>
                  </a:lnTo>
                  <a:lnTo>
                    <a:pt x="431342" y="168719"/>
                  </a:lnTo>
                  <a:lnTo>
                    <a:pt x="339509" y="168719"/>
                  </a:lnTo>
                  <a:lnTo>
                    <a:pt x="339509" y="169989"/>
                  </a:lnTo>
                  <a:lnTo>
                    <a:pt x="339191" y="169989"/>
                  </a:lnTo>
                  <a:lnTo>
                    <a:pt x="339191" y="171259"/>
                  </a:lnTo>
                  <a:lnTo>
                    <a:pt x="339382" y="171259"/>
                  </a:lnTo>
                  <a:lnTo>
                    <a:pt x="339382" y="172529"/>
                  </a:lnTo>
                  <a:lnTo>
                    <a:pt x="431469" y="172529"/>
                  </a:lnTo>
                  <a:lnTo>
                    <a:pt x="431469" y="171259"/>
                  </a:lnTo>
                  <a:lnTo>
                    <a:pt x="431647" y="171259"/>
                  </a:lnTo>
                  <a:lnTo>
                    <a:pt x="431647" y="169989"/>
                  </a:lnTo>
                  <a:close/>
                </a:path>
                <a:path w="1310005" h="672465">
                  <a:moveTo>
                    <a:pt x="455676" y="270891"/>
                  </a:moveTo>
                  <a:lnTo>
                    <a:pt x="450938" y="270891"/>
                  </a:lnTo>
                  <a:lnTo>
                    <a:pt x="450938" y="275971"/>
                  </a:lnTo>
                  <a:lnTo>
                    <a:pt x="455676" y="275971"/>
                  </a:lnTo>
                  <a:lnTo>
                    <a:pt x="455676" y="270891"/>
                  </a:lnTo>
                  <a:close/>
                </a:path>
                <a:path w="1310005" h="672465">
                  <a:moveTo>
                    <a:pt x="476059" y="270891"/>
                  </a:moveTo>
                  <a:lnTo>
                    <a:pt x="471322" y="270891"/>
                  </a:lnTo>
                  <a:lnTo>
                    <a:pt x="471322" y="275971"/>
                  </a:lnTo>
                  <a:lnTo>
                    <a:pt x="476059" y="275971"/>
                  </a:lnTo>
                  <a:lnTo>
                    <a:pt x="476059" y="270891"/>
                  </a:lnTo>
                  <a:close/>
                </a:path>
                <a:path w="1310005" h="672465">
                  <a:moveTo>
                    <a:pt x="477126" y="74155"/>
                  </a:moveTo>
                  <a:lnTo>
                    <a:pt x="465709" y="46380"/>
                  </a:lnTo>
                  <a:lnTo>
                    <a:pt x="465709" y="41021"/>
                  </a:lnTo>
                  <a:lnTo>
                    <a:pt x="463511" y="41021"/>
                  </a:lnTo>
                  <a:lnTo>
                    <a:pt x="461276" y="41021"/>
                  </a:lnTo>
                  <a:lnTo>
                    <a:pt x="461276" y="46482"/>
                  </a:lnTo>
                  <a:lnTo>
                    <a:pt x="449922" y="74155"/>
                  </a:lnTo>
                  <a:lnTo>
                    <a:pt x="461276" y="69215"/>
                  </a:lnTo>
                  <a:lnTo>
                    <a:pt x="461276" y="270891"/>
                  </a:lnTo>
                  <a:lnTo>
                    <a:pt x="461276" y="275971"/>
                  </a:lnTo>
                  <a:lnTo>
                    <a:pt x="457720" y="275971"/>
                  </a:lnTo>
                  <a:lnTo>
                    <a:pt x="457720" y="303911"/>
                  </a:lnTo>
                  <a:lnTo>
                    <a:pt x="461314" y="303911"/>
                  </a:lnTo>
                  <a:lnTo>
                    <a:pt x="461314" y="304038"/>
                  </a:lnTo>
                  <a:lnTo>
                    <a:pt x="465734" y="304038"/>
                  </a:lnTo>
                  <a:lnTo>
                    <a:pt x="465734" y="303911"/>
                  </a:lnTo>
                  <a:lnTo>
                    <a:pt x="469290" y="303911"/>
                  </a:lnTo>
                  <a:lnTo>
                    <a:pt x="469290" y="275971"/>
                  </a:lnTo>
                  <a:lnTo>
                    <a:pt x="465734" y="275971"/>
                  </a:lnTo>
                  <a:lnTo>
                    <a:pt x="465734" y="69189"/>
                  </a:lnTo>
                  <a:lnTo>
                    <a:pt x="477126" y="74155"/>
                  </a:lnTo>
                  <a:close/>
                </a:path>
                <a:path w="1310005" h="672465">
                  <a:moveTo>
                    <a:pt x="490893" y="169989"/>
                  </a:moveTo>
                  <a:lnTo>
                    <a:pt x="490588" y="169989"/>
                  </a:lnTo>
                  <a:lnTo>
                    <a:pt x="490588" y="168719"/>
                  </a:lnTo>
                  <a:lnTo>
                    <a:pt x="472821" y="168719"/>
                  </a:lnTo>
                  <a:lnTo>
                    <a:pt x="472821" y="169989"/>
                  </a:lnTo>
                  <a:lnTo>
                    <a:pt x="472503" y="169989"/>
                  </a:lnTo>
                  <a:lnTo>
                    <a:pt x="472503" y="171259"/>
                  </a:lnTo>
                  <a:lnTo>
                    <a:pt x="472694" y="171259"/>
                  </a:lnTo>
                  <a:lnTo>
                    <a:pt x="472694" y="172529"/>
                  </a:lnTo>
                  <a:lnTo>
                    <a:pt x="490715" y="172529"/>
                  </a:lnTo>
                  <a:lnTo>
                    <a:pt x="490715" y="171259"/>
                  </a:lnTo>
                  <a:lnTo>
                    <a:pt x="490893" y="171259"/>
                  </a:lnTo>
                  <a:lnTo>
                    <a:pt x="490893" y="169989"/>
                  </a:lnTo>
                  <a:close/>
                </a:path>
                <a:path w="1310005" h="672465">
                  <a:moveTo>
                    <a:pt x="525513" y="613003"/>
                  </a:moveTo>
                  <a:lnTo>
                    <a:pt x="488353" y="613003"/>
                  </a:lnTo>
                  <a:lnTo>
                    <a:pt x="488353" y="533171"/>
                  </a:lnTo>
                  <a:lnTo>
                    <a:pt x="477139" y="533171"/>
                  </a:lnTo>
                  <a:lnTo>
                    <a:pt x="477139" y="622693"/>
                  </a:lnTo>
                  <a:lnTo>
                    <a:pt x="525513" y="622693"/>
                  </a:lnTo>
                  <a:lnTo>
                    <a:pt x="525513" y="613003"/>
                  </a:lnTo>
                  <a:close/>
                </a:path>
                <a:path w="1310005" h="672465">
                  <a:moveTo>
                    <a:pt x="624166" y="169989"/>
                  </a:moveTo>
                  <a:lnTo>
                    <a:pt x="623862" y="169989"/>
                  </a:lnTo>
                  <a:lnTo>
                    <a:pt x="623862" y="168719"/>
                  </a:lnTo>
                  <a:lnTo>
                    <a:pt x="532053" y="168719"/>
                  </a:lnTo>
                  <a:lnTo>
                    <a:pt x="532053" y="169989"/>
                  </a:lnTo>
                  <a:lnTo>
                    <a:pt x="531736" y="169989"/>
                  </a:lnTo>
                  <a:lnTo>
                    <a:pt x="531736" y="171259"/>
                  </a:lnTo>
                  <a:lnTo>
                    <a:pt x="531926" y="171259"/>
                  </a:lnTo>
                  <a:lnTo>
                    <a:pt x="531926" y="172529"/>
                  </a:lnTo>
                  <a:lnTo>
                    <a:pt x="623989" y="172529"/>
                  </a:lnTo>
                  <a:lnTo>
                    <a:pt x="623989" y="171259"/>
                  </a:lnTo>
                  <a:lnTo>
                    <a:pt x="624166" y="171259"/>
                  </a:lnTo>
                  <a:lnTo>
                    <a:pt x="624166" y="169989"/>
                  </a:lnTo>
                  <a:close/>
                </a:path>
                <a:path w="1310005" h="672465">
                  <a:moveTo>
                    <a:pt x="683425" y="169989"/>
                  </a:moveTo>
                  <a:lnTo>
                    <a:pt x="683120" y="169989"/>
                  </a:lnTo>
                  <a:lnTo>
                    <a:pt x="683120" y="168719"/>
                  </a:lnTo>
                  <a:lnTo>
                    <a:pt x="665340" y="168719"/>
                  </a:lnTo>
                  <a:lnTo>
                    <a:pt x="665340" y="169989"/>
                  </a:lnTo>
                  <a:lnTo>
                    <a:pt x="665022" y="169989"/>
                  </a:lnTo>
                  <a:lnTo>
                    <a:pt x="665022" y="171259"/>
                  </a:lnTo>
                  <a:lnTo>
                    <a:pt x="665213" y="171259"/>
                  </a:lnTo>
                  <a:lnTo>
                    <a:pt x="665213" y="172529"/>
                  </a:lnTo>
                  <a:lnTo>
                    <a:pt x="683247" y="172529"/>
                  </a:lnTo>
                  <a:lnTo>
                    <a:pt x="683247" y="171259"/>
                  </a:lnTo>
                  <a:lnTo>
                    <a:pt x="683425" y="171259"/>
                  </a:lnTo>
                  <a:lnTo>
                    <a:pt x="683425" y="169989"/>
                  </a:lnTo>
                  <a:close/>
                </a:path>
                <a:path w="1310005" h="672465">
                  <a:moveTo>
                    <a:pt x="816711" y="169989"/>
                  </a:moveTo>
                  <a:lnTo>
                    <a:pt x="816406" y="169989"/>
                  </a:lnTo>
                  <a:lnTo>
                    <a:pt x="816406" y="168719"/>
                  </a:lnTo>
                  <a:lnTo>
                    <a:pt x="724585" y="168719"/>
                  </a:lnTo>
                  <a:lnTo>
                    <a:pt x="724585" y="169989"/>
                  </a:lnTo>
                  <a:lnTo>
                    <a:pt x="724268" y="169989"/>
                  </a:lnTo>
                  <a:lnTo>
                    <a:pt x="724268" y="171259"/>
                  </a:lnTo>
                  <a:lnTo>
                    <a:pt x="724458" y="171259"/>
                  </a:lnTo>
                  <a:lnTo>
                    <a:pt x="724458" y="172529"/>
                  </a:lnTo>
                  <a:lnTo>
                    <a:pt x="816533" y="172529"/>
                  </a:lnTo>
                  <a:lnTo>
                    <a:pt x="816533" y="171259"/>
                  </a:lnTo>
                  <a:lnTo>
                    <a:pt x="816711" y="171259"/>
                  </a:lnTo>
                  <a:lnTo>
                    <a:pt x="816711" y="169989"/>
                  </a:lnTo>
                  <a:close/>
                </a:path>
                <a:path w="1310005" h="672465">
                  <a:moveTo>
                    <a:pt x="875957" y="169989"/>
                  </a:moveTo>
                  <a:lnTo>
                    <a:pt x="875652" y="169989"/>
                  </a:lnTo>
                  <a:lnTo>
                    <a:pt x="875652" y="168719"/>
                  </a:lnTo>
                  <a:lnTo>
                    <a:pt x="857897" y="168719"/>
                  </a:lnTo>
                  <a:lnTo>
                    <a:pt x="857897" y="169989"/>
                  </a:lnTo>
                  <a:lnTo>
                    <a:pt x="857580" y="169989"/>
                  </a:lnTo>
                  <a:lnTo>
                    <a:pt x="857580" y="171259"/>
                  </a:lnTo>
                  <a:lnTo>
                    <a:pt x="857770" y="171259"/>
                  </a:lnTo>
                  <a:lnTo>
                    <a:pt x="857770" y="172529"/>
                  </a:lnTo>
                  <a:lnTo>
                    <a:pt x="875779" y="172529"/>
                  </a:lnTo>
                  <a:lnTo>
                    <a:pt x="875779" y="171259"/>
                  </a:lnTo>
                  <a:lnTo>
                    <a:pt x="875957" y="171259"/>
                  </a:lnTo>
                  <a:lnTo>
                    <a:pt x="875957" y="169989"/>
                  </a:lnTo>
                  <a:close/>
                </a:path>
                <a:path w="1310005" h="672465">
                  <a:moveTo>
                    <a:pt x="942340" y="492556"/>
                  </a:moveTo>
                  <a:lnTo>
                    <a:pt x="940447" y="479196"/>
                  </a:lnTo>
                  <a:lnTo>
                    <a:pt x="935139" y="469036"/>
                  </a:lnTo>
                  <a:lnTo>
                    <a:pt x="935024" y="468833"/>
                  </a:lnTo>
                  <a:lnTo>
                    <a:pt x="930998" y="465607"/>
                  </a:lnTo>
                  <a:lnTo>
                    <a:pt x="930998" y="492963"/>
                  </a:lnTo>
                  <a:lnTo>
                    <a:pt x="929703" y="503047"/>
                  </a:lnTo>
                  <a:lnTo>
                    <a:pt x="925957" y="510832"/>
                  </a:lnTo>
                  <a:lnTo>
                    <a:pt x="920000" y="515874"/>
                  </a:lnTo>
                  <a:lnTo>
                    <a:pt x="912037" y="517652"/>
                  </a:lnTo>
                  <a:lnTo>
                    <a:pt x="903782" y="517652"/>
                  </a:lnTo>
                  <a:lnTo>
                    <a:pt x="900480" y="514870"/>
                  </a:lnTo>
                  <a:lnTo>
                    <a:pt x="897191" y="512089"/>
                  </a:lnTo>
                  <a:lnTo>
                    <a:pt x="895007" y="503974"/>
                  </a:lnTo>
                  <a:lnTo>
                    <a:pt x="894486" y="501192"/>
                  </a:lnTo>
                  <a:lnTo>
                    <a:pt x="894486" y="486308"/>
                  </a:lnTo>
                  <a:lnTo>
                    <a:pt x="894867" y="484708"/>
                  </a:lnTo>
                  <a:lnTo>
                    <a:pt x="895134" y="483400"/>
                  </a:lnTo>
                  <a:lnTo>
                    <a:pt x="897445" y="474484"/>
                  </a:lnTo>
                  <a:lnTo>
                    <a:pt x="901306" y="471576"/>
                  </a:lnTo>
                  <a:lnTo>
                    <a:pt x="904684" y="469036"/>
                  </a:lnTo>
                  <a:lnTo>
                    <a:pt x="912406" y="469036"/>
                  </a:lnTo>
                  <a:lnTo>
                    <a:pt x="920432" y="470966"/>
                  </a:lnTo>
                  <a:lnTo>
                    <a:pt x="926249" y="476173"/>
                  </a:lnTo>
                  <a:lnTo>
                    <a:pt x="929792" y="483793"/>
                  </a:lnTo>
                  <a:lnTo>
                    <a:pt x="930998" y="492963"/>
                  </a:lnTo>
                  <a:lnTo>
                    <a:pt x="930998" y="465607"/>
                  </a:lnTo>
                  <a:lnTo>
                    <a:pt x="926680" y="462127"/>
                  </a:lnTo>
                  <a:lnTo>
                    <a:pt x="916025" y="459740"/>
                  </a:lnTo>
                  <a:lnTo>
                    <a:pt x="905967" y="459740"/>
                  </a:lnTo>
                  <a:lnTo>
                    <a:pt x="898740" y="464388"/>
                  </a:lnTo>
                  <a:lnTo>
                    <a:pt x="894753" y="471576"/>
                  </a:lnTo>
                  <a:lnTo>
                    <a:pt x="894486" y="471576"/>
                  </a:lnTo>
                  <a:lnTo>
                    <a:pt x="894486" y="431190"/>
                  </a:lnTo>
                  <a:lnTo>
                    <a:pt x="883259" y="431190"/>
                  </a:lnTo>
                  <a:lnTo>
                    <a:pt x="883196" y="515874"/>
                  </a:lnTo>
                  <a:lnTo>
                    <a:pt x="882992" y="521106"/>
                  </a:lnTo>
                  <a:lnTo>
                    <a:pt x="882751" y="525487"/>
                  </a:lnTo>
                  <a:lnTo>
                    <a:pt x="892556" y="525487"/>
                  </a:lnTo>
                  <a:lnTo>
                    <a:pt x="893064" y="514870"/>
                  </a:lnTo>
                  <a:lnTo>
                    <a:pt x="893457" y="514870"/>
                  </a:lnTo>
                  <a:lnTo>
                    <a:pt x="898093" y="523379"/>
                  </a:lnTo>
                  <a:lnTo>
                    <a:pt x="905319" y="526961"/>
                  </a:lnTo>
                  <a:lnTo>
                    <a:pt x="914336" y="526961"/>
                  </a:lnTo>
                  <a:lnTo>
                    <a:pt x="924598" y="524827"/>
                  </a:lnTo>
                  <a:lnTo>
                    <a:pt x="933564" y="518375"/>
                  </a:lnTo>
                  <a:lnTo>
                    <a:pt x="933996" y="517652"/>
                  </a:lnTo>
                  <a:lnTo>
                    <a:pt x="939927" y="507631"/>
                  </a:lnTo>
                  <a:lnTo>
                    <a:pt x="942340" y="492556"/>
                  </a:lnTo>
                  <a:close/>
                </a:path>
                <a:path w="1310005" h="672465">
                  <a:moveTo>
                    <a:pt x="1009243" y="169989"/>
                  </a:moveTo>
                  <a:lnTo>
                    <a:pt x="1008938" y="169989"/>
                  </a:lnTo>
                  <a:lnTo>
                    <a:pt x="1008938" y="168719"/>
                  </a:lnTo>
                  <a:lnTo>
                    <a:pt x="917130" y="168719"/>
                  </a:lnTo>
                  <a:lnTo>
                    <a:pt x="917130" y="169989"/>
                  </a:lnTo>
                  <a:lnTo>
                    <a:pt x="916813" y="169989"/>
                  </a:lnTo>
                  <a:lnTo>
                    <a:pt x="916813" y="171259"/>
                  </a:lnTo>
                  <a:lnTo>
                    <a:pt x="917003" y="171259"/>
                  </a:lnTo>
                  <a:lnTo>
                    <a:pt x="917003" y="172529"/>
                  </a:lnTo>
                  <a:lnTo>
                    <a:pt x="1009065" y="172529"/>
                  </a:lnTo>
                  <a:lnTo>
                    <a:pt x="1009065" y="171259"/>
                  </a:lnTo>
                  <a:lnTo>
                    <a:pt x="1009243" y="171259"/>
                  </a:lnTo>
                  <a:lnTo>
                    <a:pt x="1009243" y="169989"/>
                  </a:lnTo>
                  <a:close/>
                </a:path>
                <a:path w="1310005" h="672465">
                  <a:moveTo>
                    <a:pt x="1068489" y="169989"/>
                  </a:moveTo>
                  <a:lnTo>
                    <a:pt x="1068184" y="169989"/>
                  </a:lnTo>
                  <a:lnTo>
                    <a:pt x="1068184" y="168719"/>
                  </a:lnTo>
                  <a:lnTo>
                    <a:pt x="1050417" y="168719"/>
                  </a:lnTo>
                  <a:lnTo>
                    <a:pt x="1050417" y="169989"/>
                  </a:lnTo>
                  <a:lnTo>
                    <a:pt x="1050099" y="169989"/>
                  </a:lnTo>
                  <a:lnTo>
                    <a:pt x="1050099" y="171259"/>
                  </a:lnTo>
                  <a:lnTo>
                    <a:pt x="1050290" y="171259"/>
                  </a:lnTo>
                  <a:lnTo>
                    <a:pt x="1050290" y="172529"/>
                  </a:lnTo>
                  <a:lnTo>
                    <a:pt x="1068311" y="172529"/>
                  </a:lnTo>
                  <a:lnTo>
                    <a:pt x="1068311" y="171259"/>
                  </a:lnTo>
                  <a:lnTo>
                    <a:pt x="1068489" y="171259"/>
                  </a:lnTo>
                  <a:lnTo>
                    <a:pt x="1068489" y="169989"/>
                  </a:lnTo>
                  <a:close/>
                </a:path>
                <a:path w="1310005" h="672465">
                  <a:moveTo>
                    <a:pt x="1096848" y="647623"/>
                  </a:moveTo>
                  <a:lnTo>
                    <a:pt x="1096822" y="645375"/>
                  </a:lnTo>
                  <a:lnTo>
                    <a:pt x="1091666" y="645375"/>
                  </a:lnTo>
                  <a:lnTo>
                    <a:pt x="1064653" y="633653"/>
                  </a:lnTo>
                  <a:lnTo>
                    <a:pt x="1069492" y="645375"/>
                  </a:lnTo>
                  <a:lnTo>
                    <a:pt x="733463" y="645375"/>
                  </a:lnTo>
                  <a:lnTo>
                    <a:pt x="733463" y="555396"/>
                  </a:lnTo>
                  <a:lnTo>
                    <a:pt x="736904" y="555396"/>
                  </a:lnTo>
                  <a:lnTo>
                    <a:pt x="763866" y="567131"/>
                  </a:lnTo>
                  <a:lnTo>
                    <a:pt x="759053" y="555396"/>
                  </a:lnTo>
                  <a:lnTo>
                    <a:pt x="1069492" y="555396"/>
                  </a:lnTo>
                  <a:lnTo>
                    <a:pt x="1064666" y="567131"/>
                  </a:lnTo>
                  <a:lnTo>
                    <a:pt x="1091628" y="555396"/>
                  </a:lnTo>
                  <a:lnTo>
                    <a:pt x="1096835" y="555396"/>
                  </a:lnTo>
                  <a:lnTo>
                    <a:pt x="1096835" y="550862"/>
                  </a:lnTo>
                  <a:lnTo>
                    <a:pt x="1091590" y="550862"/>
                  </a:lnTo>
                  <a:lnTo>
                    <a:pt x="1064666" y="539140"/>
                  </a:lnTo>
                  <a:lnTo>
                    <a:pt x="1069492" y="550862"/>
                  </a:lnTo>
                  <a:lnTo>
                    <a:pt x="759053" y="550862"/>
                  </a:lnTo>
                  <a:lnTo>
                    <a:pt x="763866" y="539140"/>
                  </a:lnTo>
                  <a:lnTo>
                    <a:pt x="736904" y="550862"/>
                  </a:lnTo>
                  <a:lnTo>
                    <a:pt x="733463" y="550862"/>
                  </a:lnTo>
                  <a:lnTo>
                    <a:pt x="733463" y="241338"/>
                  </a:lnTo>
                  <a:lnTo>
                    <a:pt x="732878" y="241338"/>
                  </a:lnTo>
                  <a:lnTo>
                    <a:pt x="732878" y="240068"/>
                  </a:lnTo>
                  <a:lnTo>
                    <a:pt x="730465" y="240068"/>
                  </a:lnTo>
                  <a:lnTo>
                    <a:pt x="730465" y="241338"/>
                  </a:lnTo>
                  <a:lnTo>
                    <a:pt x="729894" y="241338"/>
                  </a:lnTo>
                  <a:lnTo>
                    <a:pt x="729894" y="645375"/>
                  </a:lnTo>
                  <a:lnTo>
                    <a:pt x="307886" y="645375"/>
                  </a:lnTo>
                  <a:lnTo>
                    <a:pt x="312712" y="633653"/>
                  </a:lnTo>
                  <a:lnTo>
                    <a:pt x="285699" y="645375"/>
                  </a:lnTo>
                  <a:lnTo>
                    <a:pt x="280619" y="645375"/>
                  </a:lnTo>
                  <a:lnTo>
                    <a:pt x="280619" y="172529"/>
                  </a:lnTo>
                  <a:lnTo>
                    <a:pt x="298170" y="172529"/>
                  </a:lnTo>
                  <a:lnTo>
                    <a:pt x="298170" y="171259"/>
                  </a:lnTo>
                  <a:lnTo>
                    <a:pt x="298348" y="171259"/>
                  </a:lnTo>
                  <a:lnTo>
                    <a:pt x="298348" y="169989"/>
                  </a:lnTo>
                  <a:lnTo>
                    <a:pt x="298043" y="169989"/>
                  </a:lnTo>
                  <a:lnTo>
                    <a:pt x="298043" y="168719"/>
                  </a:lnTo>
                  <a:lnTo>
                    <a:pt x="280619" y="168719"/>
                  </a:lnTo>
                  <a:lnTo>
                    <a:pt x="280619" y="0"/>
                  </a:lnTo>
                  <a:lnTo>
                    <a:pt x="277025" y="0"/>
                  </a:lnTo>
                  <a:lnTo>
                    <a:pt x="277025" y="646112"/>
                  </a:lnTo>
                  <a:lnTo>
                    <a:pt x="248335" y="633653"/>
                  </a:lnTo>
                  <a:lnTo>
                    <a:pt x="253161" y="645375"/>
                  </a:lnTo>
                  <a:lnTo>
                    <a:pt x="86448" y="645375"/>
                  </a:lnTo>
                  <a:lnTo>
                    <a:pt x="91287" y="633653"/>
                  </a:lnTo>
                  <a:lnTo>
                    <a:pt x="64262" y="645375"/>
                  </a:lnTo>
                  <a:lnTo>
                    <a:pt x="59080" y="645375"/>
                  </a:lnTo>
                  <a:lnTo>
                    <a:pt x="59080" y="647623"/>
                  </a:lnTo>
                  <a:lnTo>
                    <a:pt x="59080" y="649909"/>
                  </a:lnTo>
                  <a:lnTo>
                    <a:pt x="64325" y="649909"/>
                  </a:lnTo>
                  <a:lnTo>
                    <a:pt x="91287" y="661631"/>
                  </a:lnTo>
                  <a:lnTo>
                    <a:pt x="86448" y="649909"/>
                  </a:lnTo>
                  <a:lnTo>
                    <a:pt x="253161" y="649909"/>
                  </a:lnTo>
                  <a:lnTo>
                    <a:pt x="248335" y="661644"/>
                  </a:lnTo>
                  <a:lnTo>
                    <a:pt x="277025" y="649160"/>
                  </a:lnTo>
                  <a:lnTo>
                    <a:pt x="277025" y="670026"/>
                  </a:lnTo>
                  <a:lnTo>
                    <a:pt x="280619" y="670026"/>
                  </a:lnTo>
                  <a:lnTo>
                    <a:pt x="280619" y="649909"/>
                  </a:lnTo>
                  <a:lnTo>
                    <a:pt x="285750" y="649909"/>
                  </a:lnTo>
                  <a:lnTo>
                    <a:pt x="312712" y="661631"/>
                  </a:lnTo>
                  <a:lnTo>
                    <a:pt x="307886" y="649909"/>
                  </a:lnTo>
                  <a:lnTo>
                    <a:pt x="729894" y="649909"/>
                  </a:lnTo>
                  <a:lnTo>
                    <a:pt x="729894" y="670598"/>
                  </a:lnTo>
                  <a:lnTo>
                    <a:pt x="730072" y="670598"/>
                  </a:lnTo>
                  <a:lnTo>
                    <a:pt x="730072" y="671868"/>
                  </a:lnTo>
                  <a:lnTo>
                    <a:pt x="733272" y="671868"/>
                  </a:lnTo>
                  <a:lnTo>
                    <a:pt x="733272" y="670598"/>
                  </a:lnTo>
                  <a:lnTo>
                    <a:pt x="733463" y="670598"/>
                  </a:lnTo>
                  <a:lnTo>
                    <a:pt x="733463" y="649909"/>
                  </a:lnTo>
                  <a:lnTo>
                    <a:pt x="1069492" y="649909"/>
                  </a:lnTo>
                  <a:lnTo>
                    <a:pt x="1064653" y="661644"/>
                  </a:lnTo>
                  <a:lnTo>
                    <a:pt x="1091615" y="649897"/>
                  </a:lnTo>
                  <a:lnTo>
                    <a:pt x="1096822" y="649897"/>
                  </a:lnTo>
                  <a:lnTo>
                    <a:pt x="1096822" y="647636"/>
                  </a:lnTo>
                  <a:close/>
                </a:path>
                <a:path w="1310005" h="672465">
                  <a:moveTo>
                    <a:pt x="1155915" y="169672"/>
                  </a:moveTo>
                  <a:lnTo>
                    <a:pt x="1155115" y="168846"/>
                  </a:lnTo>
                  <a:lnTo>
                    <a:pt x="1110157" y="168846"/>
                  </a:lnTo>
                  <a:lnTo>
                    <a:pt x="1109345" y="169672"/>
                  </a:lnTo>
                  <a:lnTo>
                    <a:pt x="1109345" y="171704"/>
                  </a:lnTo>
                  <a:lnTo>
                    <a:pt x="1110157" y="172529"/>
                  </a:lnTo>
                  <a:lnTo>
                    <a:pt x="1154125" y="172529"/>
                  </a:lnTo>
                  <a:lnTo>
                    <a:pt x="1155115" y="172529"/>
                  </a:lnTo>
                  <a:lnTo>
                    <a:pt x="1155915" y="171704"/>
                  </a:lnTo>
                  <a:lnTo>
                    <a:pt x="1155915" y="169672"/>
                  </a:lnTo>
                  <a:close/>
                </a:path>
                <a:path w="1310005" h="672465">
                  <a:moveTo>
                    <a:pt x="1282522" y="161112"/>
                  </a:moveTo>
                  <a:lnTo>
                    <a:pt x="1277239" y="153276"/>
                  </a:lnTo>
                  <a:lnTo>
                    <a:pt x="1273352" y="151282"/>
                  </a:lnTo>
                  <a:lnTo>
                    <a:pt x="1273352" y="160451"/>
                  </a:lnTo>
                  <a:lnTo>
                    <a:pt x="1273352" y="168287"/>
                  </a:lnTo>
                  <a:lnTo>
                    <a:pt x="1271524" y="176580"/>
                  </a:lnTo>
                  <a:lnTo>
                    <a:pt x="1266545" y="182511"/>
                  </a:lnTo>
                  <a:lnTo>
                    <a:pt x="1259205" y="186093"/>
                  </a:lnTo>
                  <a:lnTo>
                    <a:pt x="1250264" y="187274"/>
                  </a:lnTo>
                  <a:lnTo>
                    <a:pt x="1240663" y="185966"/>
                  </a:lnTo>
                  <a:lnTo>
                    <a:pt x="1233017" y="182181"/>
                  </a:lnTo>
                  <a:lnTo>
                    <a:pt x="1227963" y="176136"/>
                  </a:lnTo>
                  <a:lnTo>
                    <a:pt x="1226185" y="168287"/>
                  </a:lnTo>
                  <a:lnTo>
                    <a:pt x="1226134" y="159258"/>
                  </a:lnTo>
                  <a:lnTo>
                    <a:pt x="1232065" y="152869"/>
                  </a:lnTo>
                  <a:lnTo>
                    <a:pt x="1239304" y="151155"/>
                  </a:lnTo>
                  <a:lnTo>
                    <a:pt x="1240726" y="150749"/>
                  </a:lnTo>
                  <a:lnTo>
                    <a:pt x="1242656" y="150622"/>
                  </a:lnTo>
                  <a:lnTo>
                    <a:pt x="1256728" y="150622"/>
                  </a:lnTo>
                  <a:lnTo>
                    <a:pt x="1258252" y="150749"/>
                  </a:lnTo>
                  <a:lnTo>
                    <a:pt x="1259814" y="151155"/>
                  </a:lnTo>
                  <a:lnTo>
                    <a:pt x="1268323" y="153276"/>
                  </a:lnTo>
                  <a:lnTo>
                    <a:pt x="1273352" y="160451"/>
                  </a:lnTo>
                  <a:lnTo>
                    <a:pt x="1273352" y="151282"/>
                  </a:lnTo>
                  <a:lnTo>
                    <a:pt x="1270266" y="149694"/>
                  </a:lnTo>
                  <a:lnTo>
                    <a:pt x="1270266" y="149428"/>
                  </a:lnTo>
                  <a:lnTo>
                    <a:pt x="1281099" y="148894"/>
                  </a:lnTo>
                  <a:lnTo>
                    <a:pt x="1281099" y="138404"/>
                  </a:lnTo>
                  <a:lnTo>
                    <a:pt x="1276845" y="138811"/>
                  </a:lnTo>
                  <a:lnTo>
                    <a:pt x="1270533" y="138925"/>
                  </a:lnTo>
                  <a:lnTo>
                    <a:pt x="1189507" y="138925"/>
                  </a:lnTo>
                  <a:lnTo>
                    <a:pt x="1189507" y="150622"/>
                  </a:lnTo>
                  <a:lnTo>
                    <a:pt x="1226794" y="150622"/>
                  </a:lnTo>
                  <a:lnTo>
                    <a:pt x="1226794" y="150888"/>
                  </a:lnTo>
                  <a:lnTo>
                    <a:pt x="1221765" y="153809"/>
                  </a:lnTo>
                  <a:lnTo>
                    <a:pt x="1217256" y="160451"/>
                  </a:lnTo>
                  <a:lnTo>
                    <a:pt x="1217256" y="170268"/>
                  </a:lnTo>
                  <a:lnTo>
                    <a:pt x="1219568" y="181419"/>
                  </a:lnTo>
                  <a:lnTo>
                    <a:pt x="1226223" y="190627"/>
                  </a:lnTo>
                  <a:lnTo>
                    <a:pt x="1236776" y="196862"/>
                  </a:lnTo>
                  <a:lnTo>
                    <a:pt x="1250784" y="199085"/>
                  </a:lnTo>
                  <a:lnTo>
                    <a:pt x="1263738" y="196977"/>
                  </a:lnTo>
                  <a:lnTo>
                    <a:pt x="1282522" y="171602"/>
                  </a:lnTo>
                  <a:lnTo>
                    <a:pt x="1282522" y="161112"/>
                  </a:lnTo>
                  <a:close/>
                </a:path>
                <a:path w="1310005" h="672465">
                  <a:moveTo>
                    <a:pt x="1288300" y="270281"/>
                  </a:moveTo>
                  <a:lnTo>
                    <a:pt x="1283563" y="270281"/>
                  </a:lnTo>
                  <a:lnTo>
                    <a:pt x="1283563" y="275361"/>
                  </a:lnTo>
                  <a:lnTo>
                    <a:pt x="1288300" y="275361"/>
                  </a:lnTo>
                  <a:lnTo>
                    <a:pt x="1288300" y="270281"/>
                  </a:lnTo>
                  <a:close/>
                </a:path>
                <a:path w="1310005" h="672465">
                  <a:moveTo>
                    <a:pt x="1308671" y="270281"/>
                  </a:moveTo>
                  <a:lnTo>
                    <a:pt x="1303947" y="270281"/>
                  </a:lnTo>
                  <a:lnTo>
                    <a:pt x="1303947" y="275361"/>
                  </a:lnTo>
                  <a:lnTo>
                    <a:pt x="1308671" y="275361"/>
                  </a:lnTo>
                  <a:lnTo>
                    <a:pt x="1308671" y="270281"/>
                  </a:lnTo>
                  <a:close/>
                </a:path>
                <a:path w="1310005" h="672465">
                  <a:moveTo>
                    <a:pt x="1309738" y="73558"/>
                  </a:moveTo>
                  <a:lnTo>
                    <a:pt x="1298333" y="45783"/>
                  </a:lnTo>
                  <a:lnTo>
                    <a:pt x="1298333" y="40411"/>
                  </a:lnTo>
                  <a:lnTo>
                    <a:pt x="1293926" y="40411"/>
                  </a:lnTo>
                  <a:lnTo>
                    <a:pt x="1293926" y="45821"/>
                  </a:lnTo>
                  <a:lnTo>
                    <a:pt x="1282547" y="73558"/>
                  </a:lnTo>
                  <a:lnTo>
                    <a:pt x="1293926" y="68618"/>
                  </a:lnTo>
                  <a:lnTo>
                    <a:pt x="1293926" y="270281"/>
                  </a:lnTo>
                  <a:lnTo>
                    <a:pt x="1293926" y="275361"/>
                  </a:lnTo>
                  <a:lnTo>
                    <a:pt x="1290332" y="275361"/>
                  </a:lnTo>
                  <a:lnTo>
                    <a:pt x="1290332" y="303301"/>
                  </a:lnTo>
                  <a:lnTo>
                    <a:pt x="1293939" y="303301"/>
                  </a:lnTo>
                  <a:lnTo>
                    <a:pt x="1293939" y="303441"/>
                  </a:lnTo>
                  <a:lnTo>
                    <a:pt x="1298359" y="303441"/>
                  </a:lnTo>
                  <a:lnTo>
                    <a:pt x="1298359" y="303301"/>
                  </a:lnTo>
                  <a:lnTo>
                    <a:pt x="1301915" y="303301"/>
                  </a:lnTo>
                  <a:lnTo>
                    <a:pt x="1301915" y="275361"/>
                  </a:lnTo>
                  <a:lnTo>
                    <a:pt x="1298359" y="275361"/>
                  </a:lnTo>
                  <a:lnTo>
                    <a:pt x="1298359" y="68605"/>
                  </a:lnTo>
                  <a:lnTo>
                    <a:pt x="1309738" y="735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8" name="Image 220">
              <a:extLst>
                <a:ext uri="{FF2B5EF4-FFF2-40B4-BE49-F238E27FC236}">
                  <a16:creationId xmlns:a16="http://schemas.microsoft.com/office/drawing/2014/main" id="{10D707FE-7CD3-16A3-ED5E-89AD49C0990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030" y="188912"/>
              <a:ext cx="93002" cy="10132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4893D1-1346-DF91-DD51-658051AA8AF0}"/>
              </a:ext>
            </a:extLst>
          </p:cNvPr>
          <p:cNvSpPr txBox="1"/>
          <p:nvPr/>
        </p:nvSpPr>
        <p:spPr>
          <a:xfrm>
            <a:off x="526138" y="1701400"/>
            <a:ext cx="4092844" cy="159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>
              <a:lnSpc>
                <a:spcPts val="13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0" marR="93345" algn="just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использования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металлических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конструкциях, применяемых в строительстве (в том числе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 строительстве мостов) и машиностроении, эксплуатируемые во всех макроклиматических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районах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0">
              <a:lnSpc>
                <a:spcPts val="13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0" marR="403225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прочности: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6.8,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10.9,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12.9 Класс точности: 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27000"/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40Х,</a:t>
            </a:r>
            <a:r>
              <a:rPr lang="ru-RU" sz="105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30Х3МФ,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30Х2НМФА,</a:t>
            </a:r>
            <a:r>
              <a:rPr lang="ru-RU" sz="1050" spc="-1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20Х2НМТРБ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68D9324B-7772-FB5F-1EDB-D23D3B915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86459"/>
              </p:ext>
            </p:extLst>
          </p:nvPr>
        </p:nvGraphicFramePr>
        <p:xfrm>
          <a:off x="4469589" y="1112717"/>
          <a:ext cx="6165528" cy="19989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7178">
                  <a:extLst>
                    <a:ext uri="{9D8B030D-6E8A-4147-A177-3AD203B41FA5}">
                      <a16:colId xmlns:a16="http://schemas.microsoft.com/office/drawing/2014/main" val="1957041861"/>
                    </a:ext>
                  </a:extLst>
                </a:gridCol>
                <a:gridCol w="528214">
                  <a:extLst>
                    <a:ext uri="{9D8B030D-6E8A-4147-A177-3AD203B41FA5}">
                      <a16:colId xmlns:a16="http://schemas.microsoft.com/office/drawing/2014/main" val="526422774"/>
                    </a:ext>
                  </a:extLst>
                </a:gridCol>
                <a:gridCol w="428035">
                  <a:extLst>
                    <a:ext uri="{9D8B030D-6E8A-4147-A177-3AD203B41FA5}">
                      <a16:colId xmlns:a16="http://schemas.microsoft.com/office/drawing/2014/main" val="446519340"/>
                    </a:ext>
                  </a:extLst>
                </a:gridCol>
                <a:gridCol w="428035">
                  <a:extLst>
                    <a:ext uri="{9D8B030D-6E8A-4147-A177-3AD203B41FA5}">
                      <a16:colId xmlns:a16="http://schemas.microsoft.com/office/drawing/2014/main" val="509227422"/>
                    </a:ext>
                  </a:extLst>
                </a:gridCol>
                <a:gridCol w="428035">
                  <a:extLst>
                    <a:ext uri="{9D8B030D-6E8A-4147-A177-3AD203B41FA5}">
                      <a16:colId xmlns:a16="http://schemas.microsoft.com/office/drawing/2014/main" val="3392488786"/>
                    </a:ext>
                  </a:extLst>
                </a:gridCol>
                <a:gridCol w="428035">
                  <a:extLst>
                    <a:ext uri="{9D8B030D-6E8A-4147-A177-3AD203B41FA5}">
                      <a16:colId xmlns:a16="http://schemas.microsoft.com/office/drawing/2014/main" val="2325378904"/>
                    </a:ext>
                  </a:extLst>
                </a:gridCol>
                <a:gridCol w="428035">
                  <a:extLst>
                    <a:ext uri="{9D8B030D-6E8A-4147-A177-3AD203B41FA5}">
                      <a16:colId xmlns:a16="http://schemas.microsoft.com/office/drawing/2014/main" val="339700274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443299524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2519489010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1035787124"/>
                    </a:ext>
                  </a:extLst>
                </a:gridCol>
                <a:gridCol w="581035">
                  <a:extLst>
                    <a:ext uri="{9D8B030D-6E8A-4147-A177-3AD203B41FA5}">
                      <a16:colId xmlns:a16="http://schemas.microsoft.com/office/drawing/2014/main" val="1012580282"/>
                    </a:ext>
                  </a:extLst>
                </a:gridCol>
                <a:gridCol w="545821">
                  <a:extLst>
                    <a:ext uri="{9D8B030D-6E8A-4147-A177-3AD203B41FA5}">
                      <a16:colId xmlns:a16="http://schemas.microsoft.com/office/drawing/2014/main" val="2109775637"/>
                    </a:ext>
                  </a:extLst>
                </a:gridCol>
              </a:tblGrid>
              <a:tr h="160020">
                <a:tc gridSpan="2">
                  <a:txBody>
                    <a:bodyPr/>
                    <a:lstStyle/>
                    <a:p>
                      <a:pPr marL="135255" algn="l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2671915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5560" algn="l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Шаг резьбы, </a:t>
                      </a:r>
                      <a:r>
                        <a:rPr lang="ru-RU" sz="750" spc="-5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62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4597405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5560" algn="l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стержня,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3464049"/>
                  </a:ext>
                </a:extLst>
              </a:tr>
              <a:tr h="160020">
                <a:tc rowSpan="2">
                  <a:txBody>
                    <a:bodyPr/>
                    <a:lstStyle/>
                    <a:p>
                      <a:pPr marL="35560" algn="l">
                        <a:lnSpc>
                          <a:spcPts val="90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Размер</a:t>
                      </a:r>
                      <a:endParaRPr lang="ru-RU" sz="1100">
                        <a:effectLst/>
                      </a:endParaRPr>
                    </a:p>
                    <a:p>
                      <a:pPr marL="35560" marR="15684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«под</a:t>
                      </a:r>
                      <a:r>
                        <a:rPr lang="ru-RU" sz="750">
                          <a:effectLst/>
                        </a:rPr>
                        <a:t> ключ»,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3352776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17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349898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marL="35560" marR="167640" algn="l">
                        <a:lnSpc>
                          <a:spcPts val="9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описанной окружности, e (не </a:t>
                      </a:r>
                      <a:r>
                        <a:rPr lang="ru-RU" sz="750" spc="-10">
                          <a:effectLst/>
                        </a:rPr>
                        <a:t>менее)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317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3175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2540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190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1270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63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160" marR="1270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160" marR="63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160" marR="63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71,3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160" marR="635" algn="ctr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82,6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9057149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35560" algn="l">
                        <a:lnSpc>
                          <a:spcPts val="9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Высота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головки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K, </a:t>
                      </a:r>
                      <a:r>
                        <a:rPr lang="ru-RU" sz="750" spc="-10">
                          <a:effectLst/>
                        </a:rPr>
                        <a:t>номинальный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381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175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marR="635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8858951"/>
                  </a:ext>
                </a:extLst>
              </a:tr>
              <a:tr h="160020">
                <a:tc rowSpan="2">
                  <a:txBody>
                    <a:bodyPr/>
                    <a:lstStyle/>
                    <a:p>
                      <a:pPr algn="l">
                        <a:spcBef>
                          <a:spcPts val="9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5560" marR="128905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Длина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l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L</a:t>
                      </a:r>
                      <a:r>
                        <a:rPr lang="ru-RU" sz="400">
                          <a:effectLst/>
                        </a:rPr>
                        <a:t>ном</a:t>
                      </a:r>
                      <a:r>
                        <a:rPr lang="ru-RU" sz="400" spc="105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≥3d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5517694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" algn="l">
                        <a:lnSpc>
                          <a:spcPts val="87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L</a:t>
                      </a:r>
                      <a:r>
                        <a:rPr lang="ru-RU" sz="400">
                          <a:effectLst/>
                        </a:rPr>
                        <a:t>ном</a:t>
                      </a:r>
                      <a:r>
                        <a:rPr lang="ru-RU" sz="400" spc="13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≤</a:t>
                      </a:r>
                      <a:r>
                        <a:rPr lang="ru-RU" sz="750" spc="30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65478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l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L</a:t>
                      </a:r>
                      <a:r>
                        <a:rPr lang="ru-RU" sz="400">
                          <a:effectLst/>
                        </a:rPr>
                        <a:t>ном</a:t>
                      </a:r>
                      <a:r>
                        <a:rPr lang="ru-RU" sz="400" spc="13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≥</a:t>
                      </a:r>
                      <a:r>
                        <a:rPr lang="ru-RU" sz="750" spc="30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317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90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70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marR="635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750" spc="-25" dirty="0">
                          <a:effectLst/>
                        </a:rPr>
                        <a:t>102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9852122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A4FFF40-D296-D506-BB80-B1E8F4939AE2}"/>
              </a:ext>
            </a:extLst>
          </p:cNvPr>
          <p:cNvSpPr txBox="1"/>
          <p:nvPr/>
        </p:nvSpPr>
        <p:spPr>
          <a:xfrm>
            <a:off x="588515" y="3304037"/>
            <a:ext cx="990600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993140">
              <a:lnSpc>
                <a:spcPts val="1300"/>
              </a:lnSpc>
              <a:spcBef>
                <a:spcPts val="2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Гайки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высокопрочные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шестигранные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200" b="1" spc="-3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увеличенным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размером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под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ключ для металлических конструкций по ГОСТ Р 52645 – 2006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14FDC56-7A1D-B9B1-A04A-86C2A1BB0FA2}"/>
              </a:ext>
            </a:extLst>
          </p:cNvPr>
          <p:cNvSpPr txBox="1"/>
          <p:nvPr/>
        </p:nvSpPr>
        <p:spPr>
          <a:xfrm>
            <a:off x="570235" y="5014837"/>
            <a:ext cx="3927894" cy="211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ts val="13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>
              <a:lnSpc>
                <a:spcPct val="98000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использования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металлических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конструкциях, применяемых в строительстве (в том числе в строительстве мостов) и машиностроении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>
              <a:lnSpc>
                <a:spcPts val="13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 marR="1040765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прочности: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6,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 Класс точности: 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/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 стали: 35, 40, 35Х, </a:t>
            </a:r>
            <a:r>
              <a:rPr lang="ru-RU" sz="1050" spc="-2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br>
              <a:rPr lang="ru-RU" sz="2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123" name="Таблица 122">
            <a:extLst>
              <a:ext uri="{FF2B5EF4-FFF2-40B4-BE49-F238E27FC236}">
                <a16:creationId xmlns:a16="http://schemas.microsoft.com/office/drawing/2014/main" id="{B8AF8611-C79F-7CB1-85B4-0477F8D8A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94272"/>
              </p:ext>
            </p:extLst>
          </p:nvPr>
        </p:nvGraphicFramePr>
        <p:xfrm>
          <a:off x="4009667" y="4712886"/>
          <a:ext cx="6625456" cy="18351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2500">
                  <a:extLst>
                    <a:ext uri="{9D8B030D-6E8A-4147-A177-3AD203B41FA5}">
                      <a16:colId xmlns:a16="http://schemas.microsoft.com/office/drawing/2014/main" val="3123055756"/>
                    </a:ext>
                  </a:extLst>
                </a:gridCol>
                <a:gridCol w="1142500">
                  <a:extLst>
                    <a:ext uri="{9D8B030D-6E8A-4147-A177-3AD203B41FA5}">
                      <a16:colId xmlns:a16="http://schemas.microsoft.com/office/drawing/2014/main" val="2473558839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999018438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2293679277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1720721395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737147374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4177072422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3393503209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2837377999"/>
                    </a:ext>
                  </a:extLst>
                </a:gridCol>
                <a:gridCol w="415402">
                  <a:extLst>
                    <a:ext uri="{9D8B030D-6E8A-4147-A177-3AD203B41FA5}">
                      <a16:colId xmlns:a16="http://schemas.microsoft.com/office/drawing/2014/main" val="1484470529"/>
                    </a:ext>
                  </a:extLst>
                </a:gridCol>
                <a:gridCol w="508620">
                  <a:extLst>
                    <a:ext uri="{9D8B030D-6E8A-4147-A177-3AD203B41FA5}">
                      <a16:colId xmlns:a16="http://schemas.microsoft.com/office/drawing/2014/main" val="598767311"/>
                    </a:ext>
                  </a:extLst>
                </a:gridCol>
                <a:gridCol w="508620">
                  <a:extLst>
                    <a:ext uri="{9D8B030D-6E8A-4147-A177-3AD203B41FA5}">
                      <a16:colId xmlns:a16="http://schemas.microsoft.com/office/drawing/2014/main" val="3783540521"/>
                    </a:ext>
                  </a:extLst>
                </a:gridCol>
              </a:tblGrid>
              <a:tr h="138430">
                <a:tc gridSpan="12">
                  <a:txBody>
                    <a:bodyPr/>
                    <a:lstStyle/>
                    <a:p>
                      <a:pPr marL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6779"/>
                  </a:ext>
                </a:extLst>
              </a:tr>
              <a:tr h="138430"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3863595"/>
                  </a:ext>
                </a:extLst>
              </a:tr>
              <a:tr h="138430"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Шаг резьбы, </a:t>
                      </a:r>
                      <a:r>
                        <a:rPr lang="ru-RU" sz="750" spc="-5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4684565"/>
                  </a:ext>
                </a:extLst>
              </a:tr>
              <a:tr h="138430">
                <a:tc rowSpan="2">
                  <a:txBody>
                    <a:bodyPr/>
                    <a:lstStyle/>
                    <a:p>
                      <a:pPr marL="35560" marR="8699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Высота, </a:t>
                      </a:r>
                      <a:r>
                        <a:rPr lang="ru-RU" sz="750" spc="-5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17,1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20,7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23,6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24,2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27,6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30,7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36,6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713140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16,9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19,4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22,3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22,9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26,3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35,0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40,4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3338146"/>
                  </a:ext>
                </a:extLst>
              </a:tr>
              <a:tr h="138430">
                <a:tc rowSpan="2">
                  <a:txBody>
                    <a:bodyPr/>
                    <a:lstStyle/>
                    <a:p>
                      <a:pPr marL="34925" algn="l">
                        <a:lnSpc>
                          <a:spcPts val="90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Размер</a:t>
                      </a:r>
                      <a:endParaRPr lang="ru-RU" sz="1100">
                        <a:effectLst/>
                      </a:endParaRPr>
                    </a:p>
                    <a:p>
                      <a:pPr marL="34925" marR="26035" algn="l"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«под</a:t>
                      </a:r>
                      <a:r>
                        <a:rPr lang="ru-RU" sz="750">
                          <a:effectLst/>
                        </a:rPr>
                        <a:t> ключ»,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9141992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2794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1247523"/>
                  </a:ext>
                </a:extLst>
              </a:tr>
              <a:tr h="252730">
                <a:tc gridSpan="2">
                  <a:txBody>
                    <a:bodyPr/>
                    <a:lstStyle/>
                    <a:p>
                      <a:pPr marL="34925" marR="5016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описанной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окружности, е не 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marR="2857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37,29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39,55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50,85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55,37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72,1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83,4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4107816"/>
                  </a:ext>
                </a:extLst>
              </a:tr>
              <a:tr h="138430">
                <a:tc rowSpan="2"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4925" algn="l"/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4954242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273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19,4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21,6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23,8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1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25,9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28,2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38,9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51,8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9537412"/>
                  </a:ext>
                </a:extLst>
              </a:tr>
              <a:tr h="252730">
                <a:tc gridSpan="2">
                  <a:txBody>
                    <a:bodyPr/>
                    <a:lstStyle/>
                    <a:p>
                      <a:pPr marL="34925" marR="50165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Теоретическая/фактическая </a:t>
                      </a:r>
                      <a:r>
                        <a:rPr lang="ru-RU" sz="750">
                          <a:effectLst/>
                        </a:rPr>
                        <a:t>масса 1000 шт. гаек, кг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marR="2730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27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190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254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381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444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224/260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08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266/335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571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454/572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marR="635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740/740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750" spc="-10" dirty="0">
                          <a:effectLst/>
                        </a:rPr>
                        <a:t>1144/1144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976014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BE268-8C8A-3AF6-2262-EF2BF1D2F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375" y="684213"/>
            <a:ext cx="1409700" cy="9429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0CE9E7-AE88-F314-A50F-4A7DADF09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15" y="3767027"/>
            <a:ext cx="2895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E04F4-C73D-1202-FF0E-CC33F8FB899B}"/>
              </a:ext>
            </a:extLst>
          </p:cNvPr>
          <p:cNvSpPr txBox="1"/>
          <p:nvPr/>
        </p:nvSpPr>
        <p:spPr>
          <a:xfrm>
            <a:off x="976193" y="354353"/>
            <a:ext cx="792988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1529080">
              <a:lnSpc>
                <a:spcPts val="13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Шайбы</a:t>
            </a:r>
            <a:r>
              <a:rPr lang="ru-RU" sz="1400" b="1" spc="-3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</a:t>
            </a:r>
            <a:r>
              <a:rPr lang="ru-RU" sz="1400" b="1" spc="-3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высокопрочным</a:t>
            </a:r>
            <a:r>
              <a:rPr lang="ru-RU" sz="1400" b="1" spc="-3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болтам</a:t>
            </a:r>
            <a:r>
              <a:rPr lang="ru-RU" sz="1400" b="1" spc="-3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400" b="1" spc="-3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металлических</a:t>
            </a:r>
            <a:r>
              <a:rPr lang="ru-RU" sz="1400" b="1" spc="-3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конструкций по ГОСТ Р 52646-2006</a:t>
            </a:r>
          </a:p>
        </p:txBody>
      </p:sp>
      <p:grpSp>
        <p:nvGrpSpPr>
          <p:cNvPr id="4" name="Group 267">
            <a:extLst>
              <a:ext uri="{FF2B5EF4-FFF2-40B4-BE49-F238E27FC236}">
                <a16:creationId xmlns:a16="http://schemas.microsoft.com/office/drawing/2014/main" id="{8CA4A8C4-E59B-A84F-95B6-E095012D15AD}"/>
              </a:ext>
            </a:extLst>
          </p:cNvPr>
          <p:cNvGrpSpPr>
            <a:grpSpLocks/>
          </p:cNvGrpSpPr>
          <p:nvPr/>
        </p:nvGrpSpPr>
        <p:grpSpPr>
          <a:xfrm>
            <a:off x="1102575" y="922257"/>
            <a:ext cx="762000" cy="1295400"/>
            <a:chOff x="0" y="0"/>
            <a:chExt cx="952500" cy="1560004"/>
          </a:xfrm>
        </p:grpSpPr>
        <p:pic>
          <p:nvPicPr>
            <p:cNvPr id="5" name="Image 268">
              <a:extLst>
                <a:ext uri="{FF2B5EF4-FFF2-40B4-BE49-F238E27FC236}">
                  <a16:creationId xmlns:a16="http://schemas.microsoft.com/office/drawing/2014/main" id="{BE3363E5-3C4B-AD5F-BF03-7B3745B8C4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93" y="998092"/>
              <a:ext cx="102742" cy="162077"/>
            </a:xfrm>
            <a:prstGeom prst="rect">
              <a:avLst/>
            </a:prstGeom>
          </p:spPr>
        </p:pic>
        <p:sp>
          <p:nvSpPr>
            <p:cNvPr id="6" name="Graphic 269">
              <a:extLst>
                <a:ext uri="{FF2B5EF4-FFF2-40B4-BE49-F238E27FC236}">
                  <a16:creationId xmlns:a16="http://schemas.microsoft.com/office/drawing/2014/main" id="{07C62F74-F5F1-1CC7-BE2D-D8F57657E8AD}"/>
                </a:ext>
              </a:extLst>
            </p:cNvPr>
            <p:cNvSpPr/>
            <p:nvPr/>
          </p:nvSpPr>
          <p:spPr>
            <a:xfrm>
              <a:off x="508615" y="1101610"/>
              <a:ext cx="31750" cy="93980"/>
            </a:xfrm>
            <a:custGeom>
              <a:avLst/>
              <a:gdLst/>
              <a:ahLst/>
              <a:cxnLst/>
              <a:rect l="l" t="t" r="r" b="b"/>
              <a:pathLst>
                <a:path w="31750" h="93980">
                  <a:moveTo>
                    <a:pt x="31229" y="0"/>
                  </a:moveTo>
                  <a:lnTo>
                    <a:pt x="20421" y="0"/>
                  </a:lnTo>
                  <a:lnTo>
                    <a:pt x="0" y="10947"/>
                  </a:lnTo>
                  <a:lnTo>
                    <a:pt x="2438" y="20586"/>
                  </a:lnTo>
                  <a:lnTo>
                    <a:pt x="18719" y="11811"/>
                  </a:lnTo>
                  <a:lnTo>
                    <a:pt x="18973" y="11811"/>
                  </a:lnTo>
                  <a:lnTo>
                    <a:pt x="18973" y="93522"/>
                  </a:lnTo>
                  <a:lnTo>
                    <a:pt x="31229" y="93522"/>
                  </a:lnTo>
                  <a:lnTo>
                    <a:pt x="3122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" name="Image 270">
              <a:extLst>
                <a:ext uri="{FF2B5EF4-FFF2-40B4-BE49-F238E27FC236}">
                  <a16:creationId xmlns:a16="http://schemas.microsoft.com/office/drawing/2014/main" id="{D3CA7E56-FE90-42AE-1AA8-B44BC89D35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844" y="1314805"/>
              <a:ext cx="102755" cy="162077"/>
            </a:xfrm>
            <a:prstGeom prst="rect">
              <a:avLst/>
            </a:prstGeom>
          </p:spPr>
        </p:pic>
        <p:sp>
          <p:nvSpPr>
            <p:cNvPr id="8" name="Graphic 271">
              <a:extLst>
                <a:ext uri="{FF2B5EF4-FFF2-40B4-BE49-F238E27FC236}">
                  <a16:creationId xmlns:a16="http://schemas.microsoft.com/office/drawing/2014/main" id="{181EEFD1-3ADE-D84D-0B25-B51F0C3A4D70}"/>
                </a:ext>
              </a:extLst>
            </p:cNvPr>
            <p:cNvSpPr/>
            <p:nvPr/>
          </p:nvSpPr>
          <p:spPr>
            <a:xfrm>
              <a:off x="492020" y="1416291"/>
              <a:ext cx="60325" cy="95250"/>
            </a:xfrm>
            <a:custGeom>
              <a:avLst/>
              <a:gdLst/>
              <a:ahLst/>
              <a:cxnLst/>
              <a:rect l="l" t="t" r="r" b="b"/>
              <a:pathLst>
                <a:path w="60325" h="95250">
                  <a:moveTo>
                    <a:pt x="28790" y="0"/>
                  </a:moveTo>
                  <a:lnTo>
                    <a:pt x="21001" y="718"/>
                  </a:lnTo>
                  <a:lnTo>
                    <a:pt x="13917" y="2706"/>
                  </a:lnTo>
                  <a:lnTo>
                    <a:pt x="7650" y="5716"/>
                  </a:lnTo>
                  <a:lnTo>
                    <a:pt x="2311" y="9499"/>
                  </a:lnTo>
                  <a:lnTo>
                    <a:pt x="6350" y="18427"/>
                  </a:lnTo>
                  <a:lnTo>
                    <a:pt x="10680" y="14820"/>
                  </a:lnTo>
                  <a:lnTo>
                    <a:pt x="17729" y="10515"/>
                  </a:lnTo>
                  <a:lnTo>
                    <a:pt x="26212" y="10515"/>
                  </a:lnTo>
                  <a:lnTo>
                    <a:pt x="34987" y="12035"/>
                  </a:lnTo>
                  <a:lnTo>
                    <a:pt x="40708" y="16090"/>
                  </a:lnTo>
                  <a:lnTo>
                    <a:pt x="43816" y="21927"/>
                  </a:lnTo>
                  <a:lnTo>
                    <a:pt x="44754" y="28790"/>
                  </a:lnTo>
                  <a:lnTo>
                    <a:pt x="42617" y="39190"/>
                  </a:lnTo>
                  <a:lnTo>
                    <a:pt x="36247" y="50017"/>
                  </a:lnTo>
                  <a:lnTo>
                    <a:pt x="25422" y="62461"/>
                  </a:lnTo>
                  <a:lnTo>
                    <a:pt x="0" y="87337"/>
                  </a:lnTo>
                  <a:lnTo>
                    <a:pt x="0" y="95110"/>
                  </a:lnTo>
                  <a:lnTo>
                    <a:pt x="59715" y="95110"/>
                  </a:lnTo>
                  <a:lnTo>
                    <a:pt x="59715" y="84607"/>
                  </a:lnTo>
                  <a:lnTo>
                    <a:pt x="17729" y="84607"/>
                  </a:lnTo>
                  <a:lnTo>
                    <a:pt x="17729" y="84315"/>
                  </a:lnTo>
                  <a:lnTo>
                    <a:pt x="48679" y="51665"/>
                  </a:lnTo>
                  <a:lnTo>
                    <a:pt x="57378" y="27203"/>
                  </a:lnTo>
                  <a:lnTo>
                    <a:pt x="55738" y="17305"/>
                  </a:lnTo>
                  <a:lnTo>
                    <a:pt x="50623" y="8582"/>
                  </a:lnTo>
                  <a:lnTo>
                    <a:pt x="41739" y="2368"/>
                  </a:lnTo>
                  <a:lnTo>
                    <a:pt x="287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272">
              <a:extLst>
                <a:ext uri="{FF2B5EF4-FFF2-40B4-BE49-F238E27FC236}">
                  <a16:creationId xmlns:a16="http://schemas.microsoft.com/office/drawing/2014/main" id="{48DDF652-F823-ED8B-0F3D-FDC32AAEC09E}"/>
                </a:ext>
              </a:extLst>
            </p:cNvPr>
            <p:cNvSpPr/>
            <p:nvPr/>
          </p:nvSpPr>
          <p:spPr>
            <a:xfrm>
              <a:off x="26949" y="26936"/>
              <a:ext cx="898525" cy="898525"/>
            </a:xfrm>
            <a:custGeom>
              <a:avLst/>
              <a:gdLst/>
              <a:ahLst/>
              <a:cxnLst/>
              <a:rect l="l" t="t" r="r" b="b"/>
              <a:pathLst>
                <a:path w="898525" h="898525">
                  <a:moveTo>
                    <a:pt x="898004" y="449008"/>
                  </a:moveTo>
                  <a:lnTo>
                    <a:pt x="895369" y="497935"/>
                  </a:lnTo>
                  <a:lnTo>
                    <a:pt x="887646" y="545335"/>
                  </a:lnTo>
                  <a:lnTo>
                    <a:pt x="875111" y="590934"/>
                  </a:lnTo>
                  <a:lnTo>
                    <a:pt x="858036" y="634459"/>
                  </a:lnTo>
                  <a:lnTo>
                    <a:pt x="836696" y="675637"/>
                  </a:lnTo>
                  <a:lnTo>
                    <a:pt x="811365" y="714192"/>
                  </a:lnTo>
                  <a:lnTo>
                    <a:pt x="782316" y="749851"/>
                  </a:lnTo>
                  <a:lnTo>
                    <a:pt x="749825" y="782341"/>
                  </a:lnTo>
                  <a:lnTo>
                    <a:pt x="714166" y="811387"/>
                  </a:lnTo>
                  <a:lnTo>
                    <a:pt x="675611" y="836716"/>
                  </a:lnTo>
                  <a:lnTo>
                    <a:pt x="634435" y="858054"/>
                  </a:lnTo>
                  <a:lnTo>
                    <a:pt x="590913" y="875127"/>
                  </a:lnTo>
                  <a:lnTo>
                    <a:pt x="545319" y="887661"/>
                  </a:lnTo>
                  <a:lnTo>
                    <a:pt x="497926" y="895382"/>
                  </a:lnTo>
                  <a:lnTo>
                    <a:pt x="449008" y="898017"/>
                  </a:lnTo>
                  <a:lnTo>
                    <a:pt x="400081" y="895382"/>
                  </a:lnTo>
                  <a:lnTo>
                    <a:pt x="352681" y="887661"/>
                  </a:lnTo>
                  <a:lnTo>
                    <a:pt x="307082" y="875127"/>
                  </a:lnTo>
                  <a:lnTo>
                    <a:pt x="263557" y="858054"/>
                  </a:lnTo>
                  <a:lnTo>
                    <a:pt x="222379" y="836716"/>
                  </a:lnTo>
                  <a:lnTo>
                    <a:pt x="183824" y="811387"/>
                  </a:lnTo>
                  <a:lnTo>
                    <a:pt x="148165" y="782341"/>
                  </a:lnTo>
                  <a:lnTo>
                    <a:pt x="115675" y="749851"/>
                  </a:lnTo>
                  <a:lnTo>
                    <a:pt x="86629" y="714192"/>
                  </a:lnTo>
                  <a:lnTo>
                    <a:pt x="61300" y="675637"/>
                  </a:lnTo>
                  <a:lnTo>
                    <a:pt x="39962" y="634459"/>
                  </a:lnTo>
                  <a:lnTo>
                    <a:pt x="22889" y="590934"/>
                  </a:lnTo>
                  <a:lnTo>
                    <a:pt x="10355" y="545335"/>
                  </a:lnTo>
                  <a:lnTo>
                    <a:pt x="2634" y="497935"/>
                  </a:lnTo>
                  <a:lnTo>
                    <a:pt x="0" y="449008"/>
                  </a:lnTo>
                  <a:lnTo>
                    <a:pt x="2634" y="400086"/>
                  </a:lnTo>
                  <a:lnTo>
                    <a:pt x="10355" y="352689"/>
                  </a:lnTo>
                  <a:lnTo>
                    <a:pt x="22889" y="307092"/>
                  </a:lnTo>
                  <a:lnTo>
                    <a:pt x="39962" y="263567"/>
                  </a:lnTo>
                  <a:lnTo>
                    <a:pt x="61300" y="222391"/>
                  </a:lnTo>
                  <a:lnTo>
                    <a:pt x="86629" y="183835"/>
                  </a:lnTo>
                  <a:lnTo>
                    <a:pt x="115675" y="148175"/>
                  </a:lnTo>
                  <a:lnTo>
                    <a:pt x="148165" y="115684"/>
                  </a:lnTo>
                  <a:lnTo>
                    <a:pt x="183824" y="86636"/>
                  </a:lnTo>
                  <a:lnTo>
                    <a:pt x="222379" y="61305"/>
                  </a:lnTo>
                  <a:lnTo>
                    <a:pt x="263557" y="39966"/>
                  </a:lnTo>
                  <a:lnTo>
                    <a:pt x="307082" y="22892"/>
                  </a:lnTo>
                  <a:lnTo>
                    <a:pt x="352681" y="10356"/>
                  </a:lnTo>
                  <a:lnTo>
                    <a:pt x="400081" y="2634"/>
                  </a:lnTo>
                  <a:lnTo>
                    <a:pt x="449008" y="0"/>
                  </a:lnTo>
                  <a:lnTo>
                    <a:pt x="497926" y="2634"/>
                  </a:lnTo>
                  <a:lnTo>
                    <a:pt x="545319" y="10356"/>
                  </a:lnTo>
                  <a:lnTo>
                    <a:pt x="590913" y="22892"/>
                  </a:lnTo>
                  <a:lnTo>
                    <a:pt x="634435" y="39966"/>
                  </a:lnTo>
                  <a:lnTo>
                    <a:pt x="675611" y="61305"/>
                  </a:lnTo>
                  <a:lnTo>
                    <a:pt x="714166" y="86636"/>
                  </a:lnTo>
                  <a:lnTo>
                    <a:pt x="749825" y="115684"/>
                  </a:lnTo>
                  <a:lnTo>
                    <a:pt x="782316" y="148175"/>
                  </a:lnTo>
                  <a:lnTo>
                    <a:pt x="811365" y="183835"/>
                  </a:lnTo>
                  <a:lnTo>
                    <a:pt x="836696" y="222391"/>
                  </a:lnTo>
                  <a:lnTo>
                    <a:pt x="858036" y="263567"/>
                  </a:lnTo>
                  <a:lnTo>
                    <a:pt x="875111" y="307092"/>
                  </a:lnTo>
                  <a:lnTo>
                    <a:pt x="887646" y="352689"/>
                  </a:lnTo>
                  <a:lnTo>
                    <a:pt x="895369" y="400086"/>
                  </a:lnTo>
                  <a:lnTo>
                    <a:pt x="898004" y="449008"/>
                  </a:lnTo>
                  <a:close/>
                </a:path>
                <a:path w="898525" h="898525">
                  <a:moveTo>
                    <a:pt x="722007" y="449008"/>
                  </a:moveTo>
                  <a:lnTo>
                    <a:pt x="717608" y="498084"/>
                  </a:lnTo>
                  <a:lnTo>
                    <a:pt x="704925" y="544273"/>
                  </a:lnTo>
                  <a:lnTo>
                    <a:pt x="684729" y="586805"/>
                  </a:lnTo>
                  <a:lnTo>
                    <a:pt x="657793" y="624909"/>
                  </a:lnTo>
                  <a:lnTo>
                    <a:pt x="624888" y="657813"/>
                  </a:lnTo>
                  <a:lnTo>
                    <a:pt x="586785" y="684747"/>
                  </a:lnTo>
                  <a:lnTo>
                    <a:pt x="544256" y="704940"/>
                  </a:lnTo>
                  <a:lnTo>
                    <a:pt x="498074" y="717622"/>
                  </a:lnTo>
                  <a:lnTo>
                    <a:pt x="449008" y="722020"/>
                  </a:lnTo>
                  <a:lnTo>
                    <a:pt x="399936" y="717622"/>
                  </a:lnTo>
                  <a:lnTo>
                    <a:pt x="353751" y="704940"/>
                  </a:lnTo>
                  <a:lnTo>
                    <a:pt x="311223" y="684747"/>
                  </a:lnTo>
                  <a:lnTo>
                    <a:pt x="273123" y="657813"/>
                  </a:lnTo>
                  <a:lnTo>
                    <a:pt x="240222" y="624909"/>
                  </a:lnTo>
                  <a:lnTo>
                    <a:pt x="213290" y="586805"/>
                  </a:lnTo>
                  <a:lnTo>
                    <a:pt x="193099" y="544273"/>
                  </a:lnTo>
                  <a:lnTo>
                    <a:pt x="180419" y="498084"/>
                  </a:lnTo>
                  <a:lnTo>
                    <a:pt x="176022" y="449008"/>
                  </a:lnTo>
                  <a:lnTo>
                    <a:pt x="180419" y="399936"/>
                  </a:lnTo>
                  <a:lnTo>
                    <a:pt x="193099" y="353749"/>
                  </a:lnTo>
                  <a:lnTo>
                    <a:pt x="213290" y="311220"/>
                  </a:lnTo>
                  <a:lnTo>
                    <a:pt x="240222" y="273118"/>
                  </a:lnTo>
                  <a:lnTo>
                    <a:pt x="273123" y="240214"/>
                  </a:lnTo>
                  <a:lnTo>
                    <a:pt x="311223" y="213281"/>
                  </a:lnTo>
                  <a:lnTo>
                    <a:pt x="353751" y="193088"/>
                  </a:lnTo>
                  <a:lnTo>
                    <a:pt x="399936" y="180407"/>
                  </a:lnTo>
                  <a:lnTo>
                    <a:pt x="449008" y="176009"/>
                  </a:lnTo>
                  <a:lnTo>
                    <a:pt x="498074" y="180407"/>
                  </a:lnTo>
                  <a:lnTo>
                    <a:pt x="544256" y="193088"/>
                  </a:lnTo>
                  <a:lnTo>
                    <a:pt x="586785" y="213281"/>
                  </a:lnTo>
                  <a:lnTo>
                    <a:pt x="624888" y="240214"/>
                  </a:lnTo>
                  <a:lnTo>
                    <a:pt x="657793" y="273118"/>
                  </a:lnTo>
                  <a:lnTo>
                    <a:pt x="684729" y="311220"/>
                  </a:lnTo>
                  <a:lnTo>
                    <a:pt x="704925" y="353749"/>
                  </a:lnTo>
                  <a:lnTo>
                    <a:pt x="717608" y="399936"/>
                  </a:lnTo>
                  <a:lnTo>
                    <a:pt x="722007" y="449008"/>
                  </a:lnTo>
                  <a:close/>
                </a:path>
                <a:path w="898525" h="898525">
                  <a:moveTo>
                    <a:pt x="765048" y="449008"/>
                  </a:moveTo>
                  <a:lnTo>
                    <a:pt x="761620" y="495711"/>
                  </a:lnTo>
                  <a:lnTo>
                    <a:pt x="751664" y="540286"/>
                  </a:lnTo>
                  <a:lnTo>
                    <a:pt x="735669" y="582244"/>
                  </a:lnTo>
                  <a:lnTo>
                    <a:pt x="714123" y="621097"/>
                  </a:lnTo>
                  <a:lnTo>
                    <a:pt x="687517" y="656355"/>
                  </a:lnTo>
                  <a:lnTo>
                    <a:pt x="656340" y="687530"/>
                  </a:lnTo>
                  <a:lnTo>
                    <a:pt x="621080" y="714133"/>
                  </a:lnTo>
                  <a:lnTo>
                    <a:pt x="582228" y="735675"/>
                  </a:lnTo>
                  <a:lnTo>
                    <a:pt x="540272" y="751667"/>
                  </a:lnTo>
                  <a:lnTo>
                    <a:pt x="495703" y="761621"/>
                  </a:lnTo>
                  <a:lnTo>
                    <a:pt x="449008" y="765048"/>
                  </a:lnTo>
                  <a:lnTo>
                    <a:pt x="402311" y="761621"/>
                  </a:lnTo>
                  <a:lnTo>
                    <a:pt x="357741" y="751667"/>
                  </a:lnTo>
                  <a:lnTo>
                    <a:pt x="315787" y="735675"/>
                  </a:lnTo>
                  <a:lnTo>
                    <a:pt x="276938" y="714133"/>
                  </a:lnTo>
                  <a:lnTo>
                    <a:pt x="241682" y="687530"/>
                  </a:lnTo>
                  <a:lnTo>
                    <a:pt x="210509" y="656355"/>
                  </a:lnTo>
                  <a:lnTo>
                    <a:pt x="183907" y="621097"/>
                  </a:lnTo>
                  <a:lnTo>
                    <a:pt x="162366" y="582244"/>
                  </a:lnTo>
                  <a:lnTo>
                    <a:pt x="146374" y="540286"/>
                  </a:lnTo>
                  <a:lnTo>
                    <a:pt x="136420" y="495711"/>
                  </a:lnTo>
                  <a:lnTo>
                    <a:pt x="132994" y="449008"/>
                  </a:lnTo>
                  <a:lnTo>
                    <a:pt x="136420" y="402308"/>
                  </a:lnTo>
                  <a:lnTo>
                    <a:pt x="146374" y="357734"/>
                  </a:lnTo>
                  <a:lnTo>
                    <a:pt x="162366" y="315777"/>
                  </a:lnTo>
                  <a:lnTo>
                    <a:pt x="183907" y="276925"/>
                  </a:lnTo>
                  <a:lnTo>
                    <a:pt x="210509" y="241666"/>
                  </a:lnTo>
                  <a:lnTo>
                    <a:pt x="241682" y="210490"/>
                  </a:lnTo>
                  <a:lnTo>
                    <a:pt x="276938" y="183886"/>
                  </a:lnTo>
                  <a:lnTo>
                    <a:pt x="315787" y="162343"/>
                  </a:lnTo>
                  <a:lnTo>
                    <a:pt x="357741" y="146350"/>
                  </a:lnTo>
                  <a:lnTo>
                    <a:pt x="402311" y="136395"/>
                  </a:lnTo>
                  <a:lnTo>
                    <a:pt x="449008" y="132969"/>
                  </a:lnTo>
                  <a:lnTo>
                    <a:pt x="495703" y="136395"/>
                  </a:lnTo>
                  <a:lnTo>
                    <a:pt x="540272" y="146350"/>
                  </a:lnTo>
                  <a:lnTo>
                    <a:pt x="582228" y="162343"/>
                  </a:lnTo>
                  <a:lnTo>
                    <a:pt x="621080" y="183886"/>
                  </a:lnTo>
                  <a:lnTo>
                    <a:pt x="656340" y="210490"/>
                  </a:lnTo>
                  <a:lnTo>
                    <a:pt x="687517" y="241666"/>
                  </a:lnTo>
                  <a:lnTo>
                    <a:pt x="714123" y="276925"/>
                  </a:lnTo>
                  <a:lnTo>
                    <a:pt x="735669" y="315777"/>
                  </a:lnTo>
                  <a:lnTo>
                    <a:pt x="751664" y="357734"/>
                  </a:lnTo>
                  <a:lnTo>
                    <a:pt x="761620" y="402308"/>
                  </a:lnTo>
                  <a:lnTo>
                    <a:pt x="765048" y="449008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Graphic 273">
              <a:extLst>
                <a:ext uri="{FF2B5EF4-FFF2-40B4-BE49-F238E27FC236}">
                  <a16:creationId xmlns:a16="http://schemas.microsoft.com/office/drawing/2014/main" id="{74629CF4-EC26-C710-9644-7212D3F723D3}"/>
                </a:ext>
              </a:extLst>
            </p:cNvPr>
            <p:cNvSpPr/>
            <p:nvPr/>
          </p:nvSpPr>
          <p:spPr>
            <a:xfrm>
              <a:off x="26944" y="466534"/>
              <a:ext cx="907415" cy="1093470"/>
            </a:xfrm>
            <a:custGeom>
              <a:avLst/>
              <a:gdLst/>
              <a:ahLst/>
              <a:cxnLst/>
              <a:rect l="l" t="t" r="r" b="b"/>
              <a:pathLst>
                <a:path w="907415" h="1093470">
                  <a:moveTo>
                    <a:pt x="0" y="9410"/>
                  </a:moveTo>
                  <a:lnTo>
                    <a:pt x="0" y="1093292"/>
                  </a:lnTo>
                </a:path>
                <a:path w="907415" h="1093470">
                  <a:moveTo>
                    <a:pt x="906868" y="9410"/>
                  </a:moveTo>
                  <a:lnTo>
                    <a:pt x="906868" y="1093292"/>
                  </a:lnTo>
                </a:path>
                <a:path w="907415" h="1093470">
                  <a:moveTo>
                    <a:pt x="176022" y="0"/>
                  </a:moveTo>
                  <a:lnTo>
                    <a:pt x="176022" y="780478"/>
                  </a:lnTo>
                </a:path>
                <a:path w="907415" h="1093470">
                  <a:moveTo>
                    <a:pt x="722007" y="0"/>
                  </a:moveTo>
                  <a:lnTo>
                    <a:pt x="722007" y="780478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274">
              <a:extLst>
                <a:ext uri="{FF2B5EF4-FFF2-40B4-BE49-F238E27FC236}">
                  <a16:creationId xmlns:a16="http://schemas.microsoft.com/office/drawing/2014/main" id="{4DA7A328-EBC2-F7EB-B0BA-D4A87EA10077}"/>
                </a:ext>
              </a:extLst>
            </p:cNvPr>
            <p:cNvSpPr/>
            <p:nvPr/>
          </p:nvSpPr>
          <p:spPr>
            <a:xfrm>
              <a:off x="26936" y="1198371"/>
              <a:ext cx="904240" cy="350520"/>
            </a:xfrm>
            <a:custGeom>
              <a:avLst/>
              <a:gdLst/>
              <a:ahLst/>
              <a:cxnLst/>
              <a:rect l="l" t="t" r="r" b="b"/>
              <a:pathLst>
                <a:path w="904240" h="350520">
                  <a:moveTo>
                    <a:pt x="719213" y="6718"/>
                  </a:moveTo>
                  <a:lnTo>
                    <a:pt x="702652" y="6718"/>
                  </a:lnTo>
                  <a:lnTo>
                    <a:pt x="702652" y="368"/>
                  </a:lnTo>
                  <a:lnTo>
                    <a:pt x="689419" y="368"/>
                  </a:lnTo>
                  <a:lnTo>
                    <a:pt x="689419" y="6718"/>
                  </a:lnTo>
                  <a:lnTo>
                    <a:pt x="242011" y="6718"/>
                  </a:lnTo>
                  <a:lnTo>
                    <a:pt x="242011" y="6921"/>
                  </a:lnTo>
                  <a:lnTo>
                    <a:pt x="242011" y="8509"/>
                  </a:lnTo>
                  <a:lnTo>
                    <a:pt x="242011" y="8991"/>
                  </a:lnTo>
                  <a:lnTo>
                    <a:pt x="177673" y="8750"/>
                  </a:lnTo>
                  <a:lnTo>
                    <a:pt x="242011" y="8509"/>
                  </a:lnTo>
                  <a:lnTo>
                    <a:pt x="242011" y="6921"/>
                  </a:lnTo>
                  <a:lnTo>
                    <a:pt x="208622" y="6921"/>
                  </a:lnTo>
                  <a:lnTo>
                    <a:pt x="208622" y="0"/>
                  </a:lnTo>
                  <a:lnTo>
                    <a:pt x="176060" y="8750"/>
                  </a:lnTo>
                  <a:lnTo>
                    <a:pt x="208622" y="17449"/>
                  </a:lnTo>
                  <a:lnTo>
                    <a:pt x="208622" y="10528"/>
                  </a:lnTo>
                  <a:lnTo>
                    <a:pt x="242011" y="10528"/>
                  </a:lnTo>
                  <a:lnTo>
                    <a:pt x="652995" y="10528"/>
                  </a:lnTo>
                  <a:lnTo>
                    <a:pt x="689419" y="10528"/>
                  </a:lnTo>
                  <a:lnTo>
                    <a:pt x="689419" y="16878"/>
                  </a:lnTo>
                  <a:lnTo>
                    <a:pt x="703427" y="16878"/>
                  </a:lnTo>
                  <a:lnTo>
                    <a:pt x="703427" y="10528"/>
                  </a:lnTo>
                  <a:lnTo>
                    <a:pt x="717677" y="10528"/>
                  </a:lnTo>
                  <a:lnTo>
                    <a:pt x="717677" y="9258"/>
                  </a:lnTo>
                  <a:lnTo>
                    <a:pt x="719213" y="9258"/>
                  </a:lnTo>
                  <a:lnTo>
                    <a:pt x="719213" y="6718"/>
                  </a:lnTo>
                  <a:close/>
                </a:path>
                <a:path w="904240" h="350520">
                  <a:moveTo>
                    <a:pt x="904087" y="339483"/>
                  </a:moveTo>
                  <a:lnTo>
                    <a:pt x="887526" y="339483"/>
                  </a:lnTo>
                  <a:lnTo>
                    <a:pt x="887526" y="333133"/>
                  </a:lnTo>
                  <a:lnTo>
                    <a:pt x="874293" y="333133"/>
                  </a:lnTo>
                  <a:lnTo>
                    <a:pt x="874293" y="339483"/>
                  </a:lnTo>
                  <a:lnTo>
                    <a:pt x="89408" y="339483"/>
                  </a:lnTo>
                  <a:lnTo>
                    <a:pt x="89408" y="339686"/>
                  </a:lnTo>
                  <a:lnTo>
                    <a:pt x="32588" y="339686"/>
                  </a:lnTo>
                  <a:lnTo>
                    <a:pt x="32588" y="332752"/>
                  </a:lnTo>
                  <a:lnTo>
                    <a:pt x="0" y="341503"/>
                  </a:lnTo>
                  <a:lnTo>
                    <a:pt x="89408" y="341312"/>
                  </a:lnTo>
                  <a:lnTo>
                    <a:pt x="89408" y="341706"/>
                  </a:lnTo>
                  <a:lnTo>
                    <a:pt x="0" y="341503"/>
                  </a:lnTo>
                  <a:lnTo>
                    <a:pt x="32588" y="350227"/>
                  </a:lnTo>
                  <a:lnTo>
                    <a:pt x="32588" y="343306"/>
                  </a:lnTo>
                  <a:lnTo>
                    <a:pt x="810425" y="343306"/>
                  </a:lnTo>
                  <a:lnTo>
                    <a:pt x="804710" y="343293"/>
                  </a:lnTo>
                  <a:lnTo>
                    <a:pt x="874293" y="343293"/>
                  </a:lnTo>
                  <a:lnTo>
                    <a:pt x="874293" y="349643"/>
                  </a:lnTo>
                  <a:lnTo>
                    <a:pt x="888301" y="349643"/>
                  </a:lnTo>
                  <a:lnTo>
                    <a:pt x="888301" y="343293"/>
                  </a:lnTo>
                  <a:lnTo>
                    <a:pt x="902550" y="343293"/>
                  </a:lnTo>
                  <a:lnTo>
                    <a:pt x="902550" y="342023"/>
                  </a:lnTo>
                  <a:lnTo>
                    <a:pt x="904087" y="342023"/>
                  </a:lnTo>
                  <a:lnTo>
                    <a:pt x="904087" y="3394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275">
              <a:extLst>
                <a:ext uri="{FF2B5EF4-FFF2-40B4-BE49-F238E27FC236}">
                  <a16:creationId xmlns:a16="http://schemas.microsoft.com/office/drawing/2014/main" id="{EE106A63-E297-460B-0087-456B54CD1B20}"/>
                </a:ext>
              </a:extLst>
            </p:cNvPr>
            <p:cNvSpPr/>
            <p:nvPr/>
          </p:nvSpPr>
          <p:spPr>
            <a:xfrm>
              <a:off x="475922" y="0"/>
              <a:ext cx="127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888517"/>
                  </a:moveTo>
                  <a:lnTo>
                    <a:pt x="0" y="951915"/>
                  </a:lnTo>
                </a:path>
                <a:path h="952500">
                  <a:moveTo>
                    <a:pt x="0" y="0"/>
                  </a:moveTo>
                  <a:lnTo>
                    <a:pt x="0" y="797852"/>
                  </a:lnTo>
                </a:path>
              </a:pathLst>
            </a:custGeom>
            <a:ln w="508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276">
              <a:extLst>
                <a:ext uri="{FF2B5EF4-FFF2-40B4-BE49-F238E27FC236}">
                  <a16:creationId xmlns:a16="http://schemas.microsoft.com/office/drawing/2014/main" id="{40B0CA5E-A471-60A8-8B77-37EFA4AC5EB4}"/>
                </a:ext>
              </a:extLst>
            </p:cNvPr>
            <p:cNvSpPr/>
            <p:nvPr/>
          </p:nvSpPr>
          <p:spPr>
            <a:xfrm>
              <a:off x="0" y="475945"/>
              <a:ext cx="952500" cy="1270"/>
            </a:xfrm>
            <a:custGeom>
              <a:avLst/>
              <a:gdLst/>
              <a:ahLst/>
              <a:cxnLst/>
              <a:rect l="l" t="t" r="r" b="b"/>
              <a:pathLst>
                <a:path w="952500">
                  <a:moveTo>
                    <a:pt x="951915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277">
              <a:extLst>
                <a:ext uri="{FF2B5EF4-FFF2-40B4-BE49-F238E27FC236}">
                  <a16:creationId xmlns:a16="http://schemas.microsoft.com/office/drawing/2014/main" id="{783DA2A3-B440-ED6E-863B-F8C23DF9229D}"/>
                </a:ext>
              </a:extLst>
            </p:cNvPr>
            <p:cNvSpPr/>
            <p:nvPr/>
          </p:nvSpPr>
          <p:spPr>
            <a:xfrm>
              <a:off x="349707" y="797852"/>
              <a:ext cx="238760" cy="90805"/>
            </a:xfrm>
            <a:custGeom>
              <a:avLst/>
              <a:gdLst/>
              <a:ahLst/>
              <a:cxnLst/>
              <a:rect l="l" t="t" r="r" b="b"/>
              <a:pathLst>
                <a:path w="238760" h="90805">
                  <a:moveTo>
                    <a:pt x="238633" y="0"/>
                  </a:moveTo>
                  <a:lnTo>
                    <a:pt x="0" y="0"/>
                  </a:lnTo>
                  <a:lnTo>
                    <a:pt x="0" y="90665"/>
                  </a:lnTo>
                  <a:lnTo>
                    <a:pt x="238633" y="90665"/>
                  </a:lnTo>
                  <a:lnTo>
                    <a:pt x="238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Graphic 278">
              <a:extLst>
                <a:ext uri="{FF2B5EF4-FFF2-40B4-BE49-F238E27FC236}">
                  <a16:creationId xmlns:a16="http://schemas.microsoft.com/office/drawing/2014/main" id="{61174AEF-1FB2-F145-1957-4E24C0848681}"/>
                </a:ext>
              </a:extLst>
            </p:cNvPr>
            <p:cNvSpPr/>
            <p:nvPr/>
          </p:nvSpPr>
          <p:spPr>
            <a:xfrm>
              <a:off x="442605" y="806373"/>
              <a:ext cx="53340" cy="90170"/>
            </a:xfrm>
            <a:custGeom>
              <a:avLst/>
              <a:gdLst/>
              <a:ahLst/>
              <a:cxnLst/>
              <a:rect l="l" t="t" r="r" b="b"/>
              <a:pathLst>
                <a:path w="53340" h="90170">
                  <a:moveTo>
                    <a:pt x="38976" y="0"/>
                  </a:moveTo>
                  <a:lnTo>
                    <a:pt x="30035" y="0"/>
                  </a:lnTo>
                  <a:lnTo>
                    <a:pt x="18466" y="1789"/>
                  </a:lnTo>
                  <a:lnTo>
                    <a:pt x="9556" y="6746"/>
                  </a:lnTo>
                  <a:lnTo>
                    <a:pt x="3828" y="14251"/>
                  </a:lnTo>
                  <a:lnTo>
                    <a:pt x="1803" y="23685"/>
                  </a:lnTo>
                  <a:lnTo>
                    <a:pt x="3401" y="32031"/>
                  </a:lnTo>
                  <a:lnTo>
                    <a:pt x="7985" y="38773"/>
                  </a:lnTo>
                  <a:lnTo>
                    <a:pt x="15240" y="44152"/>
                  </a:lnTo>
                  <a:lnTo>
                    <a:pt x="24853" y="48412"/>
                  </a:lnTo>
                  <a:lnTo>
                    <a:pt x="36626" y="52959"/>
                  </a:lnTo>
                  <a:lnTo>
                    <a:pt x="41313" y="57607"/>
                  </a:lnTo>
                  <a:lnTo>
                    <a:pt x="41313" y="74587"/>
                  </a:lnTo>
                  <a:lnTo>
                    <a:pt x="34556" y="80657"/>
                  </a:lnTo>
                  <a:lnTo>
                    <a:pt x="15278" y="80657"/>
                  </a:lnTo>
                  <a:lnTo>
                    <a:pt x="7886" y="78079"/>
                  </a:lnTo>
                  <a:lnTo>
                    <a:pt x="2844" y="74968"/>
                  </a:lnTo>
                  <a:lnTo>
                    <a:pt x="0" y="84416"/>
                  </a:lnTo>
                  <a:lnTo>
                    <a:pt x="4648" y="87528"/>
                  </a:lnTo>
                  <a:lnTo>
                    <a:pt x="13843" y="89992"/>
                  </a:lnTo>
                  <a:lnTo>
                    <a:pt x="22250" y="89992"/>
                  </a:lnTo>
                  <a:lnTo>
                    <a:pt x="35719" y="87960"/>
                  </a:lnTo>
                  <a:lnTo>
                    <a:pt x="45265" y="82480"/>
                  </a:lnTo>
                  <a:lnTo>
                    <a:pt x="50950" y="74475"/>
                  </a:lnTo>
                  <a:lnTo>
                    <a:pt x="52832" y="64871"/>
                  </a:lnTo>
                  <a:lnTo>
                    <a:pt x="51426" y="56255"/>
                  </a:lnTo>
                  <a:lnTo>
                    <a:pt x="47228" y="49379"/>
                  </a:lnTo>
                  <a:lnTo>
                    <a:pt x="40262" y="43838"/>
                  </a:lnTo>
                  <a:lnTo>
                    <a:pt x="30556" y="39230"/>
                  </a:lnTo>
                  <a:lnTo>
                    <a:pt x="18516" y="34569"/>
                  </a:lnTo>
                  <a:lnTo>
                    <a:pt x="13208" y="30543"/>
                  </a:lnTo>
                  <a:lnTo>
                    <a:pt x="13208" y="16446"/>
                  </a:lnTo>
                  <a:lnTo>
                    <a:pt x="17741" y="9321"/>
                  </a:lnTo>
                  <a:lnTo>
                    <a:pt x="37528" y="9321"/>
                  </a:lnTo>
                  <a:lnTo>
                    <a:pt x="43357" y="11899"/>
                  </a:lnTo>
                  <a:lnTo>
                    <a:pt x="46215" y="13462"/>
                  </a:lnTo>
                  <a:lnTo>
                    <a:pt x="49314" y="4279"/>
                  </a:lnTo>
                  <a:lnTo>
                    <a:pt x="45440" y="2070"/>
                  </a:lnTo>
                  <a:lnTo>
                    <a:pt x="3897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Group 257">
            <a:extLst>
              <a:ext uri="{FF2B5EF4-FFF2-40B4-BE49-F238E27FC236}">
                <a16:creationId xmlns:a16="http://schemas.microsoft.com/office/drawing/2014/main" id="{FAF1646B-2B59-E72A-D087-37D0A8B08331}"/>
              </a:ext>
            </a:extLst>
          </p:cNvPr>
          <p:cNvGrpSpPr>
            <a:grpSpLocks/>
          </p:cNvGrpSpPr>
          <p:nvPr/>
        </p:nvGrpSpPr>
        <p:grpSpPr>
          <a:xfrm>
            <a:off x="2378925" y="933650"/>
            <a:ext cx="462302" cy="904542"/>
            <a:chOff x="0" y="3174"/>
            <a:chExt cx="537489" cy="1178967"/>
          </a:xfrm>
        </p:grpSpPr>
        <p:pic>
          <p:nvPicPr>
            <p:cNvPr id="18" name="Image 258">
              <a:extLst>
                <a:ext uri="{FF2B5EF4-FFF2-40B4-BE49-F238E27FC236}">
                  <a16:creationId xmlns:a16="http://schemas.microsoft.com/office/drawing/2014/main" id="{BFD0ACD8-1BE2-7137-1B1C-DE1BCD6E58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610" y="953211"/>
              <a:ext cx="92608" cy="159613"/>
            </a:xfrm>
            <a:prstGeom prst="rect">
              <a:avLst/>
            </a:prstGeom>
          </p:spPr>
        </p:pic>
        <p:sp>
          <p:nvSpPr>
            <p:cNvPr id="19" name="Graphic 259">
              <a:extLst>
                <a:ext uri="{FF2B5EF4-FFF2-40B4-BE49-F238E27FC236}">
                  <a16:creationId xmlns:a16="http://schemas.microsoft.com/office/drawing/2014/main" id="{523FC7B7-38C6-CB07-86DD-5A4B92CDF066}"/>
                </a:ext>
              </a:extLst>
            </p:cNvPr>
            <p:cNvSpPr/>
            <p:nvPr/>
          </p:nvSpPr>
          <p:spPr>
            <a:xfrm>
              <a:off x="151790" y="6350"/>
              <a:ext cx="124460" cy="916940"/>
            </a:xfrm>
            <a:custGeom>
              <a:avLst/>
              <a:gdLst/>
              <a:ahLst/>
              <a:cxnLst/>
              <a:rect l="l" t="t" r="r" b="b"/>
              <a:pathLst>
                <a:path w="124460" h="916940">
                  <a:moveTo>
                    <a:pt x="124218" y="916876"/>
                  </a:moveTo>
                  <a:lnTo>
                    <a:pt x="12" y="916876"/>
                  </a:lnTo>
                  <a:lnTo>
                    <a:pt x="12" y="0"/>
                  </a:lnTo>
                  <a:lnTo>
                    <a:pt x="124218" y="0"/>
                  </a:lnTo>
                  <a:lnTo>
                    <a:pt x="124218" y="916876"/>
                  </a:lnTo>
                  <a:close/>
                </a:path>
                <a:path w="124460" h="916940">
                  <a:moveTo>
                    <a:pt x="124218" y="723239"/>
                  </a:moveTo>
                  <a:lnTo>
                    <a:pt x="40881" y="723239"/>
                  </a:lnTo>
                  <a:lnTo>
                    <a:pt x="0" y="761060"/>
                  </a:lnTo>
                  <a:lnTo>
                    <a:pt x="0" y="155841"/>
                  </a:lnTo>
                  <a:lnTo>
                    <a:pt x="39954" y="193649"/>
                  </a:lnTo>
                  <a:lnTo>
                    <a:pt x="124218" y="193649"/>
                  </a:lnTo>
                  <a:lnTo>
                    <a:pt x="124218" y="723239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Graphic 260">
              <a:extLst>
                <a:ext uri="{FF2B5EF4-FFF2-40B4-BE49-F238E27FC236}">
                  <a16:creationId xmlns:a16="http://schemas.microsoft.com/office/drawing/2014/main" id="{96982B37-8936-390A-D7C0-EBBFBDDCCB2C}"/>
                </a:ext>
              </a:extLst>
            </p:cNvPr>
            <p:cNvSpPr/>
            <p:nvPr/>
          </p:nvSpPr>
          <p:spPr>
            <a:xfrm>
              <a:off x="151790" y="858926"/>
              <a:ext cx="124460" cy="323215"/>
            </a:xfrm>
            <a:custGeom>
              <a:avLst/>
              <a:gdLst/>
              <a:ahLst/>
              <a:cxnLst/>
              <a:rect l="l" t="t" r="r" b="b"/>
              <a:pathLst>
                <a:path w="124460" h="323215">
                  <a:moveTo>
                    <a:pt x="0" y="23279"/>
                  </a:moveTo>
                  <a:lnTo>
                    <a:pt x="0" y="309308"/>
                  </a:lnTo>
                </a:path>
                <a:path w="124460" h="323215">
                  <a:moveTo>
                    <a:pt x="124205" y="0"/>
                  </a:moveTo>
                  <a:lnTo>
                    <a:pt x="124205" y="322605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Graphic 261">
              <a:extLst>
                <a:ext uri="{FF2B5EF4-FFF2-40B4-BE49-F238E27FC236}">
                  <a16:creationId xmlns:a16="http://schemas.microsoft.com/office/drawing/2014/main" id="{AAAF60D3-0DF6-CB6E-CC4E-5209A2F63469}"/>
                </a:ext>
              </a:extLst>
            </p:cNvPr>
            <p:cNvSpPr/>
            <p:nvPr/>
          </p:nvSpPr>
          <p:spPr>
            <a:xfrm>
              <a:off x="15773" y="1125143"/>
              <a:ext cx="140335" cy="33020"/>
            </a:xfrm>
            <a:custGeom>
              <a:avLst/>
              <a:gdLst/>
              <a:ahLst/>
              <a:cxnLst/>
              <a:rect l="l" t="t" r="r" b="b"/>
              <a:pathLst>
                <a:path w="140335" h="33020">
                  <a:moveTo>
                    <a:pt x="139814" y="16510"/>
                  </a:moveTo>
                  <a:lnTo>
                    <a:pt x="78232" y="0"/>
                  </a:lnTo>
                  <a:lnTo>
                    <a:pt x="78232" y="13093"/>
                  </a:lnTo>
                  <a:lnTo>
                    <a:pt x="5092" y="13093"/>
                  </a:lnTo>
                  <a:lnTo>
                    <a:pt x="0" y="13106"/>
                  </a:lnTo>
                  <a:lnTo>
                    <a:pt x="0" y="19913"/>
                  </a:lnTo>
                  <a:lnTo>
                    <a:pt x="5092" y="19913"/>
                  </a:lnTo>
                  <a:lnTo>
                    <a:pt x="72288" y="19913"/>
                  </a:lnTo>
                  <a:lnTo>
                    <a:pt x="78232" y="19913"/>
                  </a:lnTo>
                  <a:lnTo>
                    <a:pt x="78232" y="32994"/>
                  </a:lnTo>
                  <a:lnTo>
                    <a:pt x="139814" y="165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Graphic 262">
              <a:extLst>
                <a:ext uri="{FF2B5EF4-FFF2-40B4-BE49-F238E27FC236}">
                  <a16:creationId xmlns:a16="http://schemas.microsoft.com/office/drawing/2014/main" id="{D0C4E839-3CD4-C223-3059-24E9E3BCABB3}"/>
                </a:ext>
              </a:extLst>
            </p:cNvPr>
            <p:cNvSpPr/>
            <p:nvPr/>
          </p:nvSpPr>
          <p:spPr>
            <a:xfrm>
              <a:off x="151803" y="1141628"/>
              <a:ext cx="123825" cy="127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98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Graphic 263">
              <a:extLst>
                <a:ext uri="{FF2B5EF4-FFF2-40B4-BE49-F238E27FC236}">
                  <a16:creationId xmlns:a16="http://schemas.microsoft.com/office/drawing/2014/main" id="{F49CCC00-6E51-CD81-52E0-72ACFE7957F9}"/>
                </a:ext>
              </a:extLst>
            </p:cNvPr>
            <p:cNvSpPr/>
            <p:nvPr/>
          </p:nvSpPr>
          <p:spPr>
            <a:xfrm>
              <a:off x="275869" y="1125143"/>
              <a:ext cx="261620" cy="33020"/>
            </a:xfrm>
            <a:custGeom>
              <a:avLst/>
              <a:gdLst/>
              <a:ahLst/>
              <a:cxnLst/>
              <a:rect l="l" t="t" r="r" b="b"/>
              <a:pathLst>
                <a:path w="261620" h="33020">
                  <a:moveTo>
                    <a:pt x="261023" y="13106"/>
                  </a:moveTo>
                  <a:lnTo>
                    <a:pt x="256336" y="13106"/>
                  </a:lnTo>
                  <a:lnTo>
                    <a:pt x="61569" y="13093"/>
                  </a:lnTo>
                  <a:lnTo>
                    <a:pt x="61569" y="0"/>
                  </a:lnTo>
                  <a:lnTo>
                    <a:pt x="0" y="16484"/>
                  </a:lnTo>
                  <a:lnTo>
                    <a:pt x="61569" y="32994"/>
                  </a:lnTo>
                  <a:lnTo>
                    <a:pt x="61569" y="19913"/>
                  </a:lnTo>
                  <a:lnTo>
                    <a:pt x="67056" y="19913"/>
                  </a:lnTo>
                  <a:lnTo>
                    <a:pt x="256336" y="19913"/>
                  </a:lnTo>
                  <a:lnTo>
                    <a:pt x="261023" y="19913"/>
                  </a:lnTo>
                  <a:lnTo>
                    <a:pt x="261023" y="131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Graphic 264">
              <a:extLst>
                <a:ext uri="{FF2B5EF4-FFF2-40B4-BE49-F238E27FC236}">
                  <a16:creationId xmlns:a16="http://schemas.microsoft.com/office/drawing/2014/main" id="{AC16E0CB-805F-6F1F-4A2A-591215597806}"/>
                </a:ext>
              </a:extLst>
            </p:cNvPr>
            <p:cNvSpPr/>
            <p:nvPr/>
          </p:nvSpPr>
          <p:spPr>
            <a:xfrm>
              <a:off x="0" y="464794"/>
              <a:ext cx="451484" cy="1270"/>
            </a:xfrm>
            <a:custGeom>
              <a:avLst/>
              <a:gdLst/>
              <a:ahLst/>
              <a:cxnLst/>
              <a:rect l="l" t="t" r="r" b="b"/>
              <a:pathLst>
                <a:path w="451484">
                  <a:moveTo>
                    <a:pt x="0" y="0"/>
                  </a:moveTo>
                  <a:lnTo>
                    <a:pt x="451243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5" name="Image 265">
              <a:extLst>
                <a:ext uri="{FF2B5EF4-FFF2-40B4-BE49-F238E27FC236}">
                  <a16:creationId xmlns:a16="http://schemas.microsoft.com/office/drawing/2014/main" id="{76B2ECA4-5DC0-4BCB-E538-D01A54B5C7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83" y="3174"/>
              <a:ext cx="133251" cy="186512"/>
            </a:xfrm>
            <a:prstGeom prst="rect">
              <a:avLst/>
            </a:prstGeom>
          </p:spPr>
        </p:pic>
        <p:pic>
          <p:nvPicPr>
            <p:cNvPr id="26" name="Image 266">
              <a:extLst>
                <a:ext uri="{FF2B5EF4-FFF2-40B4-BE49-F238E27FC236}">
                  <a16:creationId xmlns:a16="http://schemas.microsoft.com/office/drawing/2014/main" id="{21AD4160-4BE4-5777-2BA2-CC2595FC6BE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64" y="726529"/>
              <a:ext cx="131956" cy="18649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A2EF4C-DF62-A019-1A52-7FB5559F325F}"/>
              </a:ext>
            </a:extLst>
          </p:cNvPr>
          <p:cNvSpPr txBox="1"/>
          <p:nvPr/>
        </p:nvSpPr>
        <p:spPr>
          <a:xfrm>
            <a:off x="929492" y="2322578"/>
            <a:ext cx="3505200" cy="14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ts val="1300"/>
              </a:lnSpc>
              <a:spcBef>
                <a:spcPts val="790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 marR="304165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 комплектации болтов в стальных строительных</a:t>
            </a:r>
            <a:r>
              <a:rPr lang="ru-RU" sz="1050" spc="-6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конструкциях</a:t>
            </a:r>
            <a:r>
              <a:rPr lang="ru-RU" sz="1050" spc="-6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1050" spc="-6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тяжелом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машиностроении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>
              <a:lnSpc>
                <a:spcPts val="13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90170" marR="1647190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Твердость 35 - 45 HRC Класс точности: С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5сп,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35,</a:t>
            </a:r>
            <a:r>
              <a:rPr lang="ru-RU" sz="1050" spc="-4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8F93B03B-F793-046B-91B0-229EB323A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3492"/>
              </p:ext>
            </p:extLst>
          </p:nvPr>
        </p:nvGraphicFramePr>
        <p:xfrm>
          <a:off x="3947237" y="1088604"/>
          <a:ext cx="6583680" cy="2538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3871487383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662079865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122765042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739891927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1191979645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1793893609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399009398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1762924355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1093406219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753228259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501510941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4203325997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938389045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664022134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1742569375"/>
                    </a:ext>
                  </a:extLst>
                </a:gridCol>
              </a:tblGrid>
              <a:tr h="173990">
                <a:tc gridSpan="15">
                  <a:txBody>
                    <a:bodyPr/>
                    <a:lstStyle/>
                    <a:p>
                      <a:pPr marL="952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54848"/>
                  </a:ext>
                </a:extLst>
              </a:tr>
              <a:tr h="173990">
                <a:tc rowSpan="3">
                  <a:txBody>
                    <a:bodyPr/>
                    <a:lstStyle/>
                    <a:p>
                      <a:pPr marL="35560" marR="34290" algn="l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Номинальный диаметр </a:t>
                      </a:r>
                      <a:r>
                        <a:rPr lang="ru-RU" sz="750">
                          <a:effectLst/>
                        </a:rPr>
                        <a:t>резьбы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болта, </a:t>
                      </a:r>
                      <a:r>
                        <a:rPr lang="ru-RU" sz="750" spc="-30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0795" marR="317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1 </a:t>
                      </a:r>
                      <a:r>
                        <a:rPr lang="ru-RU" sz="750" spc="-1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079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2 </a:t>
                      </a:r>
                      <a:r>
                        <a:rPr lang="ru-RU" sz="750" spc="-1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89230" marR="96520" indent="-80010" algn="l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Теоретическая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масса 1000 шт. шайб, кг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01519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marR="4445" algn="ctr">
                        <a:lnSpc>
                          <a:spcPts val="105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marR="3810" algn="ctr">
                        <a:lnSpc>
                          <a:spcPts val="105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marR="317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marR="1905" algn="ctr">
                        <a:lnSpc>
                          <a:spcPts val="105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marR="1270" algn="ctr">
                        <a:lnSpc>
                          <a:spcPts val="105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9553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21590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26035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1590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25400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marR="20955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24765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0320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24765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19685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marR="24130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marR="19685" indent="8128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23495" indent="76200" algn="l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Не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lnSpc>
                          <a:spcPts val="84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marL="13335" marR="63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1270" algn="ctr">
                        <a:lnSpc>
                          <a:spcPts val="84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 marL="13970" marR="127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980038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3030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18,43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74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1125" algn="l"/>
                      <a:r>
                        <a:rPr lang="ru-RU" sz="750" spc="-25">
                          <a:effectLst/>
                        </a:rPr>
                        <a:t>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29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176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2395" algn="l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23,6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28,6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209628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303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20,43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37,9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37,9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29,6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30,6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581490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23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22,52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40,4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40,4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030" algn="l"/>
                      <a:r>
                        <a:rPr lang="ru-RU" sz="750" spc="-25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36,3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39,9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698875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23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24,52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87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1125" algn="l"/>
                      <a:r>
                        <a:rPr lang="ru-RU" sz="750" spc="-25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38,6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53,1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681160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23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26,52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48,4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48,4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51,7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68,2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683322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17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30,52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54,1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54,1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63,4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96,2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6038834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17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33,62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58,1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030" algn="l"/>
                      <a:r>
                        <a:rPr lang="ru-RU" sz="750" spc="-25">
                          <a:effectLst/>
                        </a:rPr>
                        <a:t>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71,2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96,3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5960637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17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39,62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70,1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70,1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103,8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122,5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905897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11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46,62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82,1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87,8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6840" algn="l"/>
                      <a:r>
                        <a:rPr lang="ru-RU" sz="750" spc="-25">
                          <a:effectLst/>
                        </a:rPr>
                        <a:t>7,4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140,0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164,3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974285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19380" marR="1117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52,62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94,1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97,8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184,6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750" spc="-10" dirty="0">
                          <a:effectLst/>
                        </a:rPr>
                        <a:t>200,8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048093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888D4BB-3728-0033-6444-C651D92CD706}"/>
              </a:ext>
            </a:extLst>
          </p:cNvPr>
          <p:cNvSpPr txBox="1"/>
          <p:nvPr/>
        </p:nvSpPr>
        <p:spPr>
          <a:xfrm>
            <a:off x="735190" y="3629484"/>
            <a:ext cx="10134600" cy="62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315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Болты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2255" marR="24130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Болты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шестигранной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головкой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7798-70,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7805-70,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50796-95, ГОСТ Р ИСО 8765</a:t>
            </a:r>
          </a:p>
        </p:txBody>
      </p:sp>
      <p:grpSp>
        <p:nvGrpSpPr>
          <p:cNvPr id="32" name="Group 281">
            <a:extLst>
              <a:ext uri="{FF2B5EF4-FFF2-40B4-BE49-F238E27FC236}">
                <a16:creationId xmlns:a16="http://schemas.microsoft.com/office/drawing/2014/main" id="{9FB32BF7-FF4E-3372-0EEE-D6A6D494692C}"/>
              </a:ext>
            </a:extLst>
          </p:cNvPr>
          <p:cNvGrpSpPr>
            <a:grpSpLocks/>
          </p:cNvGrpSpPr>
          <p:nvPr/>
        </p:nvGrpSpPr>
        <p:grpSpPr>
          <a:xfrm>
            <a:off x="976193" y="4344395"/>
            <a:ext cx="2443011" cy="911529"/>
            <a:chOff x="0" y="0"/>
            <a:chExt cx="2443011" cy="911529"/>
          </a:xfrm>
        </p:grpSpPr>
        <p:sp>
          <p:nvSpPr>
            <p:cNvPr id="33" name="Graphic 282">
              <a:extLst>
                <a:ext uri="{FF2B5EF4-FFF2-40B4-BE49-F238E27FC236}">
                  <a16:creationId xmlns:a16="http://schemas.microsoft.com/office/drawing/2014/main" id="{E8C0FE69-2FF7-4EA4-ABBF-C4027BE4A688}"/>
                </a:ext>
              </a:extLst>
            </p:cNvPr>
            <p:cNvSpPr/>
            <p:nvPr/>
          </p:nvSpPr>
          <p:spPr>
            <a:xfrm>
              <a:off x="2138554" y="0"/>
              <a:ext cx="127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913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Graphic 283">
              <a:extLst>
                <a:ext uri="{FF2B5EF4-FFF2-40B4-BE49-F238E27FC236}">
                  <a16:creationId xmlns:a16="http://schemas.microsoft.com/office/drawing/2014/main" id="{6B1AE431-68CB-2FD3-02DD-38E5F4C8190C}"/>
                </a:ext>
              </a:extLst>
            </p:cNvPr>
            <p:cNvSpPr/>
            <p:nvPr/>
          </p:nvSpPr>
          <p:spPr>
            <a:xfrm>
              <a:off x="2138084" y="90843"/>
              <a:ext cx="1270" cy="33655"/>
            </a:xfrm>
            <a:custGeom>
              <a:avLst/>
              <a:gdLst/>
              <a:ahLst/>
              <a:cxnLst/>
              <a:rect l="l" t="t" r="r" b="b"/>
              <a:pathLst>
                <a:path w="635" h="33655">
                  <a:moveTo>
                    <a:pt x="533" y="0"/>
                  </a:moveTo>
                  <a:lnTo>
                    <a:pt x="0" y="33261"/>
                  </a:lnTo>
                </a:path>
              </a:pathLst>
            </a:custGeom>
            <a:ln w="508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Graphic 284">
              <a:extLst>
                <a:ext uri="{FF2B5EF4-FFF2-40B4-BE49-F238E27FC236}">
                  <a16:creationId xmlns:a16="http://schemas.microsoft.com/office/drawing/2014/main" id="{8010B427-A9E4-1E02-0EDD-A06F9EB98432}"/>
                </a:ext>
              </a:extLst>
            </p:cNvPr>
            <p:cNvSpPr/>
            <p:nvPr/>
          </p:nvSpPr>
          <p:spPr>
            <a:xfrm>
              <a:off x="2138046" y="146977"/>
              <a:ext cx="1270" cy="524510"/>
            </a:xfrm>
            <a:custGeom>
              <a:avLst/>
              <a:gdLst/>
              <a:ahLst/>
              <a:cxnLst/>
              <a:rect l="l" t="t" r="r" b="b"/>
              <a:pathLst>
                <a:path w="635" h="524510">
                  <a:moveTo>
                    <a:pt x="558" y="0"/>
                  </a:moveTo>
                  <a:lnTo>
                    <a:pt x="0" y="524446"/>
                  </a:lnTo>
                </a:path>
              </a:pathLst>
            </a:custGeom>
            <a:ln w="508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Graphic 285">
              <a:extLst>
                <a:ext uri="{FF2B5EF4-FFF2-40B4-BE49-F238E27FC236}">
                  <a16:creationId xmlns:a16="http://schemas.microsoft.com/office/drawing/2014/main" id="{B4EB12B6-D93E-6B46-663B-F8B97033682C}"/>
                </a:ext>
              </a:extLst>
            </p:cNvPr>
            <p:cNvSpPr/>
            <p:nvPr/>
          </p:nvSpPr>
          <p:spPr>
            <a:xfrm>
              <a:off x="2140116" y="369595"/>
              <a:ext cx="302895" cy="372110"/>
            </a:xfrm>
            <a:custGeom>
              <a:avLst/>
              <a:gdLst/>
              <a:ahLst/>
              <a:cxnLst/>
              <a:rect l="l" t="t" r="r" b="b"/>
              <a:pathLst>
                <a:path w="302895" h="372110">
                  <a:moveTo>
                    <a:pt x="0" y="323126"/>
                  </a:moveTo>
                  <a:lnTo>
                    <a:pt x="0" y="371627"/>
                  </a:lnTo>
                </a:path>
                <a:path w="302895" h="372110">
                  <a:moveTo>
                    <a:pt x="302806" y="0"/>
                  </a:moveTo>
                  <a:lnTo>
                    <a:pt x="254355" y="0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Graphic 286">
              <a:extLst>
                <a:ext uri="{FF2B5EF4-FFF2-40B4-BE49-F238E27FC236}">
                  <a16:creationId xmlns:a16="http://schemas.microsoft.com/office/drawing/2014/main" id="{F63C53D2-A21D-AE74-5368-461B6CACFC1E}"/>
                </a:ext>
              </a:extLst>
            </p:cNvPr>
            <p:cNvSpPr/>
            <p:nvPr/>
          </p:nvSpPr>
          <p:spPr>
            <a:xfrm>
              <a:off x="2309762" y="368846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376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287">
              <a:extLst>
                <a:ext uri="{FF2B5EF4-FFF2-40B4-BE49-F238E27FC236}">
                  <a16:creationId xmlns:a16="http://schemas.microsoft.com/office/drawing/2014/main" id="{D635015C-4D8A-9FAC-BFC0-D1DB7646116A}"/>
                </a:ext>
              </a:extLst>
            </p:cNvPr>
            <p:cNvSpPr/>
            <p:nvPr/>
          </p:nvSpPr>
          <p:spPr>
            <a:xfrm>
              <a:off x="1902067" y="368846"/>
              <a:ext cx="382905" cy="1270"/>
            </a:xfrm>
            <a:custGeom>
              <a:avLst/>
              <a:gdLst/>
              <a:ahLst/>
              <a:cxnLst/>
              <a:rect l="l" t="t" r="r" b="b"/>
              <a:pathLst>
                <a:path w="382905">
                  <a:moveTo>
                    <a:pt x="382346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288">
              <a:extLst>
                <a:ext uri="{FF2B5EF4-FFF2-40B4-BE49-F238E27FC236}">
                  <a16:creationId xmlns:a16="http://schemas.microsoft.com/office/drawing/2014/main" id="{5398A671-554E-B1FB-2BE5-9852D07CE3FF}"/>
                </a:ext>
              </a:extLst>
            </p:cNvPr>
            <p:cNvSpPr/>
            <p:nvPr/>
          </p:nvSpPr>
          <p:spPr>
            <a:xfrm>
              <a:off x="1829804" y="368846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46913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289">
              <a:extLst>
                <a:ext uri="{FF2B5EF4-FFF2-40B4-BE49-F238E27FC236}">
                  <a16:creationId xmlns:a16="http://schemas.microsoft.com/office/drawing/2014/main" id="{0C20FB47-C55C-E1D3-5F96-ADECFC1841A0}"/>
                </a:ext>
              </a:extLst>
            </p:cNvPr>
            <p:cNvSpPr/>
            <p:nvPr/>
          </p:nvSpPr>
          <p:spPr>
            <a:xfrm>
              <a:off x="1876959" y="65443"/>
              <a:ext cx="524510" cy="607060"/>
            </a:xfrm>
            <a:custGeom>
              <a:avLst/>
              <a:gdLst/>
              <a:ahLst/>
              <a:cxnLst/>
              <a:rect l="l" t="t" r="r" b="b"/>
              <a:pathLst>
                <a:path w="524510" h="607060">
                  <a:moveTo>
                    <a:pt x="262242" y="524154"/>
                  </a:moveTo>
                  <a:lnTo>
                    <a:pt x="217784" y="519665"/>
                  </a:lnTo>
                  <a:lnTo>
                    <a:pt x="176376" y="506791"/>
                  </a:lnTo>
                  <a:lnTo>
                    <a:pt x="138904" y="486421"/>
                  </a:lnTo>
                  <a:lnTo>
                    <a:pt x="106256" y="459443"/>
                  </a:lnTo>
                  <a:lnTo>
                    <a:pt x="79318" y="426745"/>
                  </a:lnTo>
                  <a:lnTo>
                    <a:pt x="58979" y="389217"/>
                  </a:lnTo>
                  <a:lnTo>
                    <a:pt x="46125" y="347748"/>
                  </a:lnTo>
                  <a:lnTo>
                    <a:pt x="41643" y="303225"/>
                  </a:lnTo>
                  <a:lnTo>
                    <a:pt x="46125" y="258698"/>
                  </a:lnTo>
                  <a:lnTo>
                    <a:pt x="58979" y="217225"/>
                  </a:lnTo>
                  <a:lnTo>
                    <a:pt x="79318" y="179695"/>
                  </a:lnTo>
                  <a:lnTo>
                    <a:pt x="106256" y="146996"/>
                  </a:lnTo>
                  <a:lnTo>
                    <a:pt x="138904" y="120017"/>
                  </a:lnTo>
                  <a:lnTo>
                    <a:pt x="176376" y="99646"/>
                  </a:lnTo>
                  <a:lnTo>
                    <a:pt x="217784" y="86772"/>
                  </a:lnTo>
                  <a:lnTo>
                    <a:pt x="262242" y="82283"/>
                  </a:lnTo>
                  <a:lnTo>
                    <a:pt x="306708" y="86772"/>
                  </a:lnTo>
                  <a:lnTo>
                    <a:pt x="348125" y="99646"/>
                  </a:lnTo>
                  <a:lnTo>
                    <a:pt x="385603" y="120017"/>
                  </a:lnTo>
                  <a:lnTo>
                    <a:pt x="418257" y="146996"/>
                  </a:lnTo>
                  <a:lnTo>
                    <a:pt x="445198" y="179695"/>
                  </a:lnTo>
                  <a:lnTo>
                    <a:pt x="465540" y="217225"/>
                  </a:lnTo>
                  <a:lnTo>
                    <a:pt x="478396" y="258698"/>
                  </a:lnTo>
                  <a:lnTo>
                    <a:pt x="482879" y="303225"/>
                  </a:lnTo>
                  <a:lnTo>
                    <a:pt x="478396" y="347748"/>
                  </a:lnTo>
                  <a:lnTo>
                    <a:pt x="465540" y="389217"/>
                  </a:lnTo>
                  <a:lnTo>
                    <a:pt x="445198" y="426745"/>
                  </a:lnTo>
                  <a:lnTo>
                    <a:pt x="418257" y="459443"/>
                  </a:lnTo>
                  <a:lnTo>
                    <a:pt x="385603" y="486421"/>
                  </a:lnTo>
                  <a:lnTo>
                    <a:pt x="348125" y="506791"/>
                  </a:lnTo>
                  <a:lnTo>
                    <a:pt x="306708" y="519665"/>
                  </a:lnTo>
                  <a:lnTo>
                    <a:pt x="262242" y="524154"/>
                  </a:lnTo>
                  <a:close/>
                </a:path>
                <a:path w="524510" h="607060">
                  <a:moveTo>
                    <a:pt x="0" y="151625"/>
                  </a:moveTo>
                  <a:lnTo>
                    <a:pt x="262242" y="0"/>
                  </a:lnTo>
                  <a:lnTo>
                    <a:pt x="524484" y="151625"/>
                  </a:lnTo>
                  <a:lnTo>
                    <a:pt x="524484" y="454837"/>
                  </a:lnTo>
                  <a:lnTo>
                    <a:pt x="262242" y="606450"/>
                  </a:lnTo>
                  <a:lnTo>
                    <a:pt x="0" y="454837"/>
                  </a:lnTo>
                  <a:lnTo>
                    <a:pt x="0" y="151625"/>
                  </a:lnTo>
                  <a:close/>
                </a:path>
              </a:pathLst>
            </a:custGeom>
            <a:ln w="1524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290">
              <a:extLst>
                <a:ext uri="{FF2B5EF4-FFF2-40B4-BE49-F238E27FC236}">
                  <a16:creationId xmlns:a16="http://schemas.microsoft.com/office/drawing/2014/main" id="{C222C52D-D36E-A3D7-A14B-C5AF08B72036}"/>
                </a:ext>
              </a:extLst>
            </p:cNvPr>
            <p:cNvSpPr/>
            <p:nvPr/>
          </p:nvSpPr>
          <p:spPr>
            <a:xfrm>
              <a:off x="1676058" y="61556"/>
              <a:ext cx="727710" cy="838200"/>
            </a:xfrm>
            <a:custGeom>
              <a:avLst/>
              <a:gdLst/>
              <a:ahLst/>
              <a:cxnLst/>
              <a:rect l="l" t="t" r="r" b="b"/>
              <a:pathLst>
                <a:path w="727710" h="838200">
                  <a:moveTo>
                    <a:pt x="465124" y="614133"/>
                  </a:moveTo>
                  <a:lnTo>
                    <a:pt x="0" y="614133"/>
                  </a:lnTo>
                </a:path>
                <a:path w="727710" h="838200">
                  <a:moveTo>
                    <a:pt x="0" y="0"/>
                  </a:moveTo>
                  <a:lnTo>
                    <a:pt x="465124" y="0"/>
                  </a:lnTo>
                </a:path>
                <a:path w="727710" h="838200">
                  <a:moveTo>
                    <a:pt x="727125" y="257848"/>
                  </a:moveTo>
                  <a:lnTo>
                    <a:pt x="727125" y="838009"/>
                  </a:lnTo>
                </a:path>
                <a:path w="727710" h="838200">
                  <a:moveTo>
                    <a:pt x="196519" y="838009"/>
                  </a:moveTo>
                  <a:lnTo>
                    <a:pt x="196519" y="257848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Graphic 291">
              <a:extLst>
                <a:ext uri="{FF2B5EF4-FFF2-40B4-BE49-F238E27FC236}">
                  <a16:creationId xmlns:a16="http://schemas.microsoft.com/office/drawing/2014/main" id="{DE6588A9-53E0-CCC6-AF69-418FA4D2CB98}"/>
                </a:ext>
              </a:extLst>
            </p:cNvPr>
            <p:cNvSpPr/>
            <p:nvPr/>
          </p:nvSpPr>
          <p:spPr>
            <a:xfrm>
              <a:off x="13018" y="65976"/>
              <a:ext cx="2391410" cy="812165"/>
            </a:xfrm>
            <a:custGeom>
              <a:avLst/>
              <a:gdLst/>
              <a:ahLst/>
              <a:cxnLst/>
              <a:rect l="l" t="t" r="r" b="b"/>
              <a:pathLst>
                <a:path w="2391410" h="812165">
                  <a:moveTo>
                    <a:pt x="163969" y="786155"/>
                  </a:moveTo>
                  <a:lnTo>
                    <a:pt x="162179" y="786155"/>
                  </a:lnTo>
                  <a:lnTo>
                    <a:pt x="162179" y="783615"/>
                  </a:lnTo>
                  <a:lnTo>
                    <a:pt x="140881" y="783615"/>
                  </a:lnTo>
                  <a:lnTo>
                    <a:pt x="140881" y="774725"/>
                  </a:lnTo>
                  <a:lnTo>
                    <a:pt x="126111" y="774725"/>
                  </a:lnTo>
                  <a:lnTo>
                    <a:pt x="126111" y="783615"/>
                  </a:lnTo>
                  <a:lnTo>
                    <a:pt x="49987" y="783615"/>
                  </a:lnTo>
                  <a:lnTo>
                    <a:pt x="49987" y="784072"/>
                  </a:lnTo>
                  <a:lnTo>
                    <a:pt x="41694" y="784072"/>
                  </a:lnTo>
                  <a:lnTo>
                    <a:pt x="41694" y="775208"/>
                  </a:lnTo>
                  <a:lnTo>
                    <a:pt x="0" y="786396"/>
                  </a:lnTo>
                  <a:lnTo>
                    <a:pt x="49987" y="785431"/>
                  </a:lnTo>
                  <a:lnTo>
                    <a:pt x="49987" y="786155"/>
                  </a:lnTo>
                  <a:lnTo>
                    <a:pt x="49987" y="787361"/>
                  </a:lnTo>
                  <a:lnTo>
                    <a:pt x="0" y="786396"/>
                  </a:lnTo>
                  <a:lnTo>
                    <a:pt x="41694" y="797560"/>
                  </a:lnTo>
                  <a:lnTo>
                    <a:pt x="41694" y="788695"/>
                  </a:lnTo>
                  <a:lnTo>
                    <a:pt x="49987" y="788695"/>
                  </a:lnTo>
                  <a:lnTo>
                    <a:pt x="119900" y="788695"/>
                  </a:lnTo>
                  <a:lnTo>
                    <a:pt x="126111" y="788695"/>
                  </a:lnTo>
                  <a:lnTo>
                    <a:pt x="126111" y="797585"/>
                  </a:lnTo>
                  <a:lnTo>
                    <a:pt x="142621" y="797585"/>
                  </a:lnTo>
                  <a:lnTo>
                    <a:pt x="142621" y="788695"/>
                  </a:lnTo>
                  <a:lnTo>
                    <a:pt x="163969" y="788695"/>
                  </a:lnTo>
                  <a:lnTo>
                    <a:pt x="163969" y="786155"/>
                  </a:lnTo>
                  <a:close/>
                </a:path>
                <a:path w="2391410" h="812165">
                  <a:moveTo>
                    <a:pt x="510032" y="757974"/>
                  </a:moveTo>
                  <a:lnTo>
                    <a:pt x="484479" y="757974"/>
                  </a:lnTo>
                  <a:lnTo>
                    <a:pt x="484479" y="704672"/>
                  </a:lnTo>
                  <a:lnTo>
                    <a:pt x="476770" y="704672"/>
                  </a:lnTo>
                  <a:lnTo>
                    <a:pt x="476770" y="764438"/>
                  </a:lnTo>
                  <a:lnTo>
                    <a:pt x="510032" y="764438"/>
                  </a:lnTo>
                  <a:lnTo>
                    <a:pt x="510032" y="757974"/>
                  </a:lnTo>
                  <a:close/>
                </a:path>
                <a:path w="2391410" h="812165">
                  <a:moveTo>
                    <a:pt x="1373200" y="786371"/>
                  </a:moveTo>
                  <a:lnTo>
                    <a:pt x="1255890" y="786625"/>
                  </a:lnTo>
                  <a:lnTo>
                    <a:pt x="1255890" y="786130"/>
                  </a:lnTo>
                  <a:lnTo>
                    <a:pt x="1373200" y="786371"/>
                  </a:lnTo>
                  <a:lnTo>
                    <a:pt x="1331506" y="775208"/>
                  </a:lnTo>
                  <a:lnTo>
                    <a:pt x="1331506" y="784072"/>
                  </a:lnTo>
                  <a:lnTo>
                    <a:pt x="1255890" y="784072"/>
                  </a:lnTo>
                  <a:lnTo>
                    <a:pt x="294640" y="784072"/>
                  </a:lnTo>
                  <a:lnTo>
                    <a:pt x="209499" y="784072"/>
                  </a:lnTo>
                  <a:lnTo>
                    <a:pt x="209499" y="775182"/>
                  </a:lnTo>
                  <a:lnTo>
                    <a:pt x="193001" y="775182"/>
                  </a:lnTo>
                  <a:lnTo>
                    <a:pt x="193001" y="784072"/>
                  </a:lnTo>
                  <a:lnTo>
                    <a:pt x="171653" y="784072"/>
                  </a:lnTo>
                  <a:lnTo>
                    <a:pt x="171653" y="786612"/>
                  </a:lnTo>
                  <a:lnTo>
                    <a:pt x="173443" y="786612"/>
                  </a:lnTo>
                  <a:lnTo>
                    <a:pt x="173443" y="789152"/>
                  </a:lnTo>
                  <a:lnTo>
                    <a:pt x="194741" y="789152"/>
                  </a:lnTo>
                  <a:lnTo>
                    <a:pt x="194741" y="798042"/>
                  </a:lnTo>
                  <a:lnTo>
                    <a:pt x="209499" y="798042"/>
                  </a:lnTo>
                  <a:lnTo>
                    <a:pt x="209499" y="789152"/>
                  </a:lnTo>
                  <a:lnTo>
                    <a:pt x="1255890" y="789152"/>
                  </a:lnTo>
                  <a:lnTo>
                    <a:pt x="1255890" y="788695"/>
                  </a:lnTo>
                  <a:lnTo>
                    <a:pt x="1331506" y="788695"/>
                  </a:lnTo>
                  <a:lnTo>
                    <a:pt x="1331506" y="797560"/>
                  </a:lnTo>
                  <a:lnTo>
                    <a:pt x="1373200" y="786371"/>
                  </a:lnTo>
                  <a:close/>
                </a:path>
                <a:path w="2391410" h="812165">
                  <a:moveTo>
                    <a:pt x="1373212" y="662482"/>
                  </a:moveTo>
                  <a:lnTo>
                    <a:pt x="1290802" y="662813"/>
                  </a:lnTo>
                  <a:lnTo>
                    <a:pt x="1290802" y="662165"/>
                  </a:lnTo>
                  <a:lnTo>
                    <a:pt x="1373200" y="662482"/>
                  </a:lnTo>
                  <a:lnTo>
                    <a:pt x="1331506" y="651319"/>
                  </a:lnTo>
                  <a:lnTo>
                    <a:pt x="1331506" y="660184"/>
                  </a:lnTo>
                  <a:lnTo>
                    <a:pt x="1290802" y="660184"/>
                  </a:lnTo>
                  <a:lnTo>
                    <a:pt x="791718" y="660184"/>
                  </a:lnTo>
                  <a:lnTo>
                    <a:pt x="747509" y="660184"/>
                  </a:lnTo>
                  <a:lnTo>
                    <a:pt x="747509" y="651294"/>
                  </a:lnTo>
                  <a:lnTo>
                    <a:pt x="730999" y="651294"/>
                  </a:lnTo>
                  <a:lnTo>
                    <a:pt x="730999" y="660184"/>
                  </a:lnTo>
                  <a:lnTo>
                    <a:pt x="709650" y="660184"/>
                  </a:lnTo>
                  <a:lnTo>
                    <a:pt x="709650" y="662724"/>
                  </a:lnTo>
                  <a:lnTo>
                    <a:pt x="711441" y="662724"/>
                  </a:lnTo>
                  <a:lnTo>
                    <a:pt x="711441" y="665264"/>
                  </a:lnTo>
                  <a:lnTo>
                    <a:pt x="732739" y="665264"/>
                  </a:lnTo>
                  <a:lnTo>
                    <a:pt x="732739" y="674154"/>
                  </a:lnTo>
                  <a:lnTo>
                    <a:pt x="747509" y="674154"/>
                  </a:lnTo>
                  <a:lnTo>
                    <a:pt x="747509" y="665264"/>
                  </a:lnTo>
                  <a:lnTo>
                    <a:pt x="1290802" y="665264"/>
                  </a:lnTo>
                  <a:lnTo>
                    <a:pt x="1290802" y="664806"/>
                  </a:lnTo>
                  <a:lnTo>
                    <a:pt x="1331518" y="664806"/>
                  </a:lnTo>
                  <a:lnTo>
                    <a:pt x="1331518" y="673671"/>
                  </a:lnTo>
                  <a:lnTo>
                    <a:pt x="1373212" y="662482"/>
                  </a:lnTo>
                  <a:close/>
                </a:path>
                <a:path w="2391410" h="812165">
                  <a:moveTo>
                    <a:pt x="1515529" y="248729"/>
                  </a:moveTo>
                  <a:lnTo>
                    <a:pt x="1511884" y="243497"/>
                  </a:lnTo>
                  <a:lnTo>
                    <a:pt x="1509229" y="242176"/>
                  </a:lnTo>
                  <a:lnTo>
                    <a:pt x="1509229" y="248297"/>
                  </a:lnTo>
                  <a:lnTo>
                    <a:pt x="1509229" y="261950"/>
                  </a:lnTo>
                  <a:lnTo>
                    <a:pt x="1502054" y="266204"/>
                  </a:lnTo>
                  <a:lnTo>
                    <a:pt x="1483855" y="266204"/>
                  </a:lnTo>
                  <a:lnTo>
                    <a:pt x="1476768" y="261416"/>
                  </a:lnTo>
                  <a:lnTo>
                    <a:pt x="1476768" y="247484"/>
                  </a:lnTo>
                  <a:lnTo>
                    <a:pt x="1480858" y="243230"/>
                  </a:lnTo>
                  <a:lnTo>
                    <a:pt x="1485823" y="242074"/>
                  </a:lnTo>
                  <a:lnTo>
                    <a:pt x="1486789" y="241820"/>
                  </a:lnTo>
                  <a:lnTo>
                    <a:pt x="1488122" y="241719"/>
                  </a:lnTo>
                  <a:lnTo>
                    <a:pt x="1497787" y="241719"/>
                  </a:lnTo>
                  <a:lnTo>
                    <a:pt x="1498854" y="241820"/>
                  </a:lnTo>
                  <a:lnTo>
                    <a:pt x="1505775" y="243497"/>
                  </a:lnTo>
                  <a:lnTo>
                    <a:pt x="1509229" y="248297"/>
                  </a:lnTo>
                  <a:lnTo>
                    <a:pt x="1509229" y="242176"/>
                  </a:lnTo>
                  <a:lnTo>
                    <a:pt x="1507109" y="241109"/>
                  </a:lnTo>
                  <a:lnTo>
                    <a:pt x="1507109" y="240931"/>
                  </a:lnTo>
                  <a:lnTo>
                    <a:pt x="1514551" y="240576"/>
                  </a:lnTo>
                  <a:lnTo>
                    <a:pt x="1514551" y="233565"/>
                  </a:lnTo>
                  <a:lnTo>
                    <a:pt x="1511630" y="233832"/>
                  </a:lnTo>
                  <a:lnTo>
                    <a:pt x="1507286" y="233921"/>
                  </a:lnTo>
                  <a:lnTo>
                    <a:pt x="1451584" y="233921"/>
                  </a:lnTo>
                  <a:lnTo>
                    <a:pt x="1451584" y="241719"/>
                  </a:lnTo>
                  <a:lnTo>
                    <a:pt x="1477213" y="241719"/>
                  </a:lnTo>
                  <a:lnTo>
                    <a:pt x="1477213" y="241896"/>
                  </a:lnTo>
                  <a:lnTo>
                    <a:pt x="1473746" y="243852"/>
                  </a:lnTo>
                  <a:lnTo>
                    <a:pt x="1470647" y="248297"/>
                  </a:lnTo>
                  <a:lnTo>
                    <a:pt x="1470647" y="254850"/>
                  </a:lnTo>
                  <a:lnTo>
                    <a:pt x="1472234" y="262293"/>
                  </a:lnTo>
                  <a:lnTo>
                    <a:pt x="1476819" y="268439"/>
                  </a:lnTo>
                  <a:lnTo>
                    <a:pt x="1484071" y="272605"/>
                  </a:lnTo>
                  <a:lnTo>
                    <a:pt x="1493710" y="274104"/>
                  </a:lnTo>
                  <a:lnTo>
                    <a:pt x="1502613" y="272694"/>
                  </a:lnTo>
                  <a:lnTo>
                    <a:pt x="1509496" y="268820"/>
                  </a:lnTo>
                  <a:lnTo>
                    <a:pt x="1511490" y="266204"/>
                  </a:lnTo>
                  <a:lnTo>
                    <a:pt x="1513941" y="262991"/>
                  </a:lnTo>
                  <a:lnTo>
                    <a:pt x="1515529" y="255739"/>
                  </a:lnTo>
                  <a:lnTo>
                    <a:pt x="1515529" y="248729"/>
                  </a:lnTo>
                  <a:close/>
                </a:path>
                <a:path w="2391410" h="812165">
                  <a:moveTo>
                    <a:pt x="1557096" y="185699"/>
                  </a:moveTo>
                  <a:lnTo>
                    <a:pt x="1545945" y="144005"/>
                  </a:lnTo>
                  <a:lnTo>
                    <a:pt x="1534756" y="185699"/>
                  </a:lnTo>
                  <a:lnTo>
                    <a:pt x="1543608" y="185699"/>
                  </a:lnTo>
                  <a:lnTo>
                    <a:pt x="1543608" y="206705"/>
                  </a:lnTo>
                  <a:lnTo>
                    <a:pt x="1543608" y="449973"/>
                  </a:lnTo>
                  <a:lnTo>
                    <a:pt x="1543608" y="468325"/>
                  </a:lnTo>
                  <a:lnTo>
                    <a:pt x="1543608" y="470865"/>
                  </a:lnTo>
                  <a:lnTo>
                    <a:pt x="1540243" y="470865"/>
                  </a:lnTo>
                  <a:lnTo>
                    <a:pt x="1540243" y="512775"/>
                  </a:lnTo>
                  <a:lnTo>
                    <a:pt x="1545780" y="512775"/>
                  </a:lnTo>
                  <a:lnTo>
                    <a:pt x="1545780" y="470865"/>
                  </a:lnTo>
                  <a:lnTo>
                    <a:pt x="1545602" y="470865"/>
                  </a:lnTo>
                  <a:lnTo>
                    <a:pt x="1545602" y="468325"/>
                  </a:lnTo>
                  <a:lnTo>
                    <a:pt x="1544599" y="468325"/>
                  </a:lnTo>
                  <a:lnTo>
                    <a:pt x="1544599" y="449973"/>
                  </a:lnTo>
                  <a:lnTo>
                    <a:pt x="1546402" y="449973"/>
                  </a:lnTo>
                  <a:lnTo>
                    <a:pt x="1545932" y="513016"/>
                  </a:lnTo>
                  <a:lnTo>
                    <a:pt x="1557083" y="471335"/>
                  </a:lnTo>
                  <a:lnTo>
                    <a:pt x="1548231" y="471335"/>
                  </a:lnTo>
                  <a:lnTo>
                    <a:pt x="1548231" y="449973"/>
                  </a:lnTo>
                  <a:lnTo>
                    <a:pt x="1548244" y="185699"/>
                  </a:lnTo>
                  <a:lnTo>
                    <a:pt x="1557096" y="185699"/>
                  </a:lnTo>
                  <a:close/>
                </a:path>
                <a:path w="2391410" h="812165">
                  <a:moveTo>
                    <a:pt x="1707426" y="299097"/>
                  </a:moveTo>
                  <a:lnTo>
                    <a:pt x="1707311" y="291909"/>
                  </a:lnTo>
                  <a:lnTo>
                    <a:pt x="1706016" y="287566"/>
                  </a:lnTo>
                  <a:lnTo>
                    <a:pt x="1704771" y="284810"/>
                  </a:lnTo>
                  <a:lnTo>
                    <a:pt x="1699183" y="286143"/>
                  </a:lnTo>
                  <a:lnTo>
                    <a:pt x="1700415" y="289077"/>
                  </a:lnTo>
                  <a:lnTo>
                    <a:pt x="1701330" y="292265"/>
                  </a:lnTo>
                  <a:lnTo>
                    <a:pt x="1701393" y="305828"/>
                  </a:lnTo>
                  <a:lnTo>
                    <a:pt x="1697050" y="312572"/>
                  </a:lnTo>
                  <a:lnTo>
                    <a:pt x="1686496" y="312750"/>
                  </a:lnTo>
                  <a:lnTo>
                    <a:pt x="1686496" y="289775"/>
                  </a:lnTo>
                  <a:lnTo>
                    <a:pt x="1686496" y="282600"/>
                  </a:lnTo>
                  <a:lnTo>
                    <a:pt x="1685696" y="282511"/>
                  </a:lnTo>
                  <a:lnTo>
                    <a:pt x="1684451" y="282333"/>
                  </a:lnTo>
                  <a:lnTo>
                    <a:pt x="1682864" y="282333"/>
                  </a:lnTo>
                  <a:lnTo>
                    <a:pt x="1680908" y="282587"/>
                  </a:lnTo>
                  <a:lnTo>
                    <a:pt x="1680908" y="289864"/>
                  </a:lnTo>
                  <a:lnTo>
                    <a:pt x="1680908" y="312674"/>
                  </a:lnTo>
                  <a:lnTo>
                    <a:pt x="1675498" y="312039"/>
                  </a:lnTo>
                  <a:lnTo>
                    <a:pt x="1668221" y="308584"/>
                  </a:lnTo>
                  <a:lnTo>
                    <a:pt x="1668221" y="291909"/>
                  </a:lnTo>
                  <a:lnTo>
                    <a:pt x="1675942" y="289775"/>
                  </a:lnTo>
                  <a:lnTo>
                    <a:pt x="1680908" y="289864"/>
                  </a:lnTo>
                  <a:lnTo>
                    <a:pt x="1680908" y="282587"/>
                  </a:lnTo>
                  <a:lnTo>
                    <a:pt x="1676361" y="283146"/>
                  </a:lnTo>
                  <a:lnTo>
                    <a:pt x="1669783" y="285953"/>
                  </a:lnTo>
                  <a:lnTo>
                    <a:pt x="1664677" y="291388"/>
                  </a:lnTo>
                  <a:lnTo>
                    <a:pt x="1662633" y="300062"/>
                  </a:lnTo>
                  <a:lnTo>
                    <a:pt x="1664423" y="308495"/>
                  </a:lnTo>
                  <a:lnTo>
                    <a:pt x="1669351" y="314833"/>
                  </a:lnTo>
                  <a:lnTo>
                    <a:pt x="1676704" y="318820"/>
                  </a:lnTo>
                  <a:lnTo>
                    <a:pt x="1685785" y="320205"/>
                  </a:lnTo>
                  <a:lnTo>
                    <a:pt x="1694624" y="318770"/>
                  </a:lnTo>
                  <a:lnTo>
                    <a:pt x="1701457" y="314604"/>
                  </a:lnTo>
                  <a:lnTo>
                    <a:pt x="1702689" y="312750"/>
                  </a:lnTo>
                  <a:lnTo>
                    <a:pt x="1705864" y="307975"/>
                  </a:lnTo>
                  <a:lnTo>
                    <a:pt x="1707426" y="299097"/>
                  </a:lnTo>
                  <a:close/>
                </a:path>
                <a:path w="2391410" h="812165">
                  <a:moveTo>
                    <a:pt x="1770926" y="41694"/>
                  </a:moveTo>
                  <a:lnTo>
                    <a:pt x="1759737" y="0"/>
                  </a:lnTo>
                  <a:lnTo>
                    <a:pt x="1760080" y="78613"/>
                  </a:lnTo>
                  <a:lnTo>
                    <a:pt x="1759394" y="78613"/>
                  </a:lnTo>
                  <a:lnTo>
                    <a:pt x="1759737" y="0"/>
                  </a:lnTo>
                  <a:lnTo>
                    <a:pt x="1748586" y="41694"/>
                  </a:lnTo>
                  <a:lnTo>
                    <a:pt x="1757438" y="41694"/>
                  </a:lnTo>
                  <a:lnTo>
                    <a:pt x="1757438" y="527761"/>
                  </a:lnTo>
                  <a:lnTo>
                    <a:pt x="1757451" y="524852"/>
                  </a:lnTo>
                  <a:lnTo>
                    <a:pt x="1757451" y="567563"/>
                  </a:lnTo>
                  <a:lnTo>
                    <a:pt x="1754200" y="567563"/>
                  </a:lnTo>
                  <a:lnTo>
                    <a:pt x="1754200" y="609473"/>
                  </a:lnTo>
                  <a:lnTo>
                    <a:pt x="1765312" y="609473"/>
                  </a:lnTo>
                  <a:lnTo>
                    <a:pt x="1765312" y="567563"/>
                  </a:lnTo>
                  <a:lnTo>
                    <a:pt x="1762086" y="567563"/>
                  </a:lnTo>
                  <a:lnTo>
                    <a:pt x="1762086" y="78613"/>
                  </a:lnTo>
                  <a:lnTo>
                    <a:pt x="1762074" y="41694"/>
                  </a:lnTo>
                  <a:lnTo>
                    <a:pt x="1770926" y="41694"/>
                  </a:lnTo>
                  <a:close/>
                </a:path>
                <a:path w="2391410" h="812165">
                  <a:moveTo>
                    <a:pt x="2186559" y="744435"/>
                  </a:moveTo>
                  <a:lnTo>
                    <a:pt x="2181415" y="739559"/>
                  </a:lnTo>
                  <a:lnTo>
                    <a:pt x="2163051" y="732459"/>
                  </a:lnTo>
                  <a:lnTo>
                    <a:pt x="2159406" y="729716"/>
                  </a:lnTo>
                  <a:lnTo>
                    <a:pt x="2159406" y="720039"/>
                  </a:lnTo>
                  <a:lnTo>
                    <a:pt x="2162518" y="715162"/>
                  </a:lnTo>
                  <a:lnTo>
                    <a:pt x="2176094" y="715162"/>
                  </a:lnTo>
                  <a:lnTo>
                    <a:pt x="2180082" y="716940"/>
                  </a:lnTo>
                  <a:lnTo>
                    <a:pt x="2182025" y="718007"/>
                  </a:lnTo>
                  <a:lnTo>
                    <a:pt x="2184158" y="711708"/>
                  </a:lnTo>
                  <a:lnTo>
                    <a:pt x="2181491" y="710196"/>
                  </a:lnTo>
                  <a:lnTo>
                    <a:pt x="2177059" y="708774"/>
                  </a:lnTo>
                  <a:lnTo>
                    <a:pt x="2159330" y="708774"/>
                  </a:lnTo>
                  <a:lnTo>
                    <a:pt x="2151608" y="715695"/>
                  </a:lnTo>
                  <a:lnTo>
                    <a:pt x="2151608" y="733437"/>
                  </a:lnTo>
                  <a:lnTo>
                    <a:pt x="2157641" y="738492"/>
                  </a:lnTo>
                  <a:lnTo>
                    <a:pt x="2167394" y="741946"/>
                  </a:lnTo>
                  <a:lnTo>
                    <a:pt x="2175459" y="745058"/>
                  </a:lnTo>
                  <a:lnTo>
                    <a:pt x="2178659" y="748245"/>
                  </a:lnTo>
                  <a:lnTo>
                    <a:pt x="2178659" y="759866"/>
                  </a:lnTo>
                  <a:lnTo>
                    <a:pt x="2174036" y="764032"/>
                  </a:lnTo>
                  <a:lnTo>
                    <a:pt x="2160828" y="764032"/>
                  </a:lnTo>
                  <a:lnTo>
                    <a:pt x="2155774" y="762254"/>
                  </a:lnTo>
                  <a:lnTo>
                    <a:pt x="2152319" y="760133"/>
                  </a:lnTo>
                  <a:lnTo>
                    <a:pt x="2150364" y="766610"/>
                  </a:lnTo>
                  <a:lnTo>
                    <a:pt x="2153551" y="768731"/>
                  </a:lnTo>
                  <a:lnTo>
                    <a:pt x="2159851" y="770420"/>
                  </a:lnTo>
                  <a:lnTo>
                    <a:pt x="2165629" y="770420"/>
                  </a:lnTo>
                  <a:lnTo>
                    <a:pt x="2174837" y="769035"/>
                  </a:lnTo>
                  <a:lnTo>
                    <a:pt x="2181377" y="765289"/>
                  </a:lnTo>
                  <a:lnTo>
                    <a:pt x="2185263" y="759802"/>
                  </a:lnTo>
                  <a:lnTo>
                    <a:pt x="2186559" y="753211"/>
                  </a:lnTo>
                  <a:lnTo>
                    <a:pt x="2186559" y="744435"/>
                  </a:lnTo>
                  <a:close/>
                </a:path>
                <a:path w="2391410" h="812165">
                  <a:moveTo>
                    <a:pt x="2391168" y="800328"/>
                  </a:moveTo>
                  <a:lnTo>
                    <a:pt x="2317686" y="800709"/>
                  </a:lnTo>
                  <a:lnTo>
                    <a:pt x="2317686" y="800557"/>
                  </a:lnTo>
                  <a:lnTo>
                    <a:pt x="2317686" y="799960"/>
                  </a:lnTo>
                  <a:lnTo>
                    <a:pt x="2391168" y="800328"/>
                  </a:lnTo>
                  <a:lnTo>
                    <a:pt x="2349474" y="789152"/>
                  </a:lnTo>
                  <a:lnTo>
                    <a:pt x="2349474" y="798017"/>
                  </a:lnTo>
                  <a:lnTo>
                    <a:pt x="2317686" y="798017"/>
                  </a:lnTo>
                  <a:lnTo>
                    <a:pt x="1936648" y="798017"/>
                  </a:lnTo>
                  <a:lnTo>
                    <a:pt x="1902879" y="798017"/>
                  </a:lnTo>
                  <a:lnTo>
                    <a:pt x="1902879" y="789127"/>
                  </a:lnTo>
                  <a:lnTo>
                    <a:pt x="1886369" y="789127"/>
                  </a:lnTo>
                  <a:lnTo>
                    <a:pt x="1886369" y="798017"/>
                  </a:lnTo>
                  <a:lnTo>
                    <a:pt x="1865020" y="798017"/>
                  </a:lnTo>
                  <a:lnTo>
                    <a:pt x="1865020" y="800557"/>
                  </a:lnTo>
                  <a:lnTo>
                    <a:pt x="1866811" y="800557"/>
                  </a:lnTo>
                  <a:lnTo>
                    <a:pt x="1866811" y="803097"/>
                  </a:lnTo>
                  <a:lnTo>
                    <a:pt x="1888109" y="803097"/>
                  </a:lnTo>
                  <a:lnTo>
                    <a:pt x="1888109" y="811987"/>
                  </a:lnTo>
                  <a:lnTo>
                    <a:pt x="1902879" y="811987"/>
                  </a:lnTo>
                  <a:lnTo>
                    <a:pt x="1902879" y="803097"/>
                  </a:lnTo>
                  <a:lnTo>
                    <a:pt x="2317686" y="803097"/>
                  </a:lnTo>
                  <a:lnTo>
                    <a:pt x="2317686" y="802652"/>
                  </a:lnTo>
                  <a:lnTo>
                    <a:pt x="2349474" y="802652"/>
                  </a:lnTo>
                  <a:lnTo>
                    <a:pt x="2349474" y="811517"/>
                  </a:lnTo>
                  <a:lnTo>
                    <a:pt x="2391168" y="80032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Graphic 292">
              <a:extLst>
                <a:ext uri="{FF2B5EF4-FFF2-40B4-BE49-F238E27FC236}">
                  <a16:creationId xmlns:a16="http://schemas.microsoft.com/office/drawing/2014/main" id="{3215EFD7-60E3-DED4-C7E2-802F5246E167}"/>
                </a:ext>
              </a:extLst>
            </p:cNvPr>
            <p:cNvSpPr/>
            <p:nvPr/>
          </p:nvSpPr>
          <p:spPr>
            <a:xfrm>
              <a:off x="0" y="400646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0" y="0"/>
                  </a:moveTo>
                  <a:lnTo>
                    <a:pt x="46913" y="0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Graphic 293">
              <a:extLst>
                <a:ext uri="{FF2B5EF4-FFF2-40B4-BE49-F238E27FC236}">
                  <a16:creationId xmlns:a16="http://schemas.microsoft.com/office/drawing/2014/main" id="{5809CE3E-659F-B373-9C19-2363B6C8C90C}"/>
                </a:ext>
              </a:extLst>
            </p:cNvPr>
            <p:cNvSpPr/>
            <p:nvPr/>
          </p:nvSpPr>
          <p:spPr>
            <a:xfrm>
              <a:off x="95003" y="400646"/>
              <a:ext cx="36830" cy="127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728" y="0"/>
                  </a:lnTo>
                </a:path>
              </a:pathLst>
            </a:custGeom>
            <a:ln w="508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Graphic 294">
              <a:extLst>
                <a:ext uri="{FF2B5EF4-FFF2-40B4-BE49-F238E27FC236}">
                  <a16:creationId xmlns:a16="http://schemas.microsoft.com/office/drawing/2014/main" id="{4CFDC7D8-2121-30B8-4FC4-BE73F3C80B48}"/>
                </a:ext>
              </a:extLst>
            </p:cNvPr>
            <p:cNvSpPr/>
            <p:nvPr/>
          </p:nvSpPr>
          <p:spPr>
            <a:xfrm>
              <a:off x="156686" y="400646"/>
              <a:ext cx="1177925" cy="1270"/>
            </a:xfrm>
            <a:custGeom>
              <a:avLst/>
              <a:gdLst/>
              <a:ahLst/>
              <a:cxnLst/>
              <a:rect l="l" t="t" r="r" b="b"/>
              <a:pathLst>
                <a:path w="1177925">
                  <a:moveTo>
                    <a:pt x="0" y="0"/>
                  </a:moveTo>
                  <a:lnTo>
                    <a:pt x="1177848" y="0"/>
                  </a:lnTo>
                </a:path>
              </a:pathLst>
            </a:custGeom>
            <a:ln w="508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295">
              <a:extLst>
                <a:ext uri="{FF2B5EF4-FFF2-40B4-BE49-F238E27FC236}">
                  <a16:creationId xmlns:a16="http://schemas.microsoft.com/office/drawing/2014/main" id="{48BEC14C-1ECB-FD25-2D56-538742A89674}"/>
                </a:ext>
              </a:extLst>
            </p:cNvPr>
            <p:cNvSpPr/>
            <p:nvPr/>
          </p:nvSpPr>
          <p:spPr>
            <a:xfrm>
              <a:off x="1359498" y="400646"/>
              <a:ext cx="46990" cy="127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0" y="0"/>
                  </a:moveTo>
                  <a:lnTo>
                    <a:pt x="46913" y="0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296">
              <a:extLst>
                <a:ext uri="{FF2B5EF4-FFF2-40B4-BE49-F238E27FC236}">
                  <a16:creationId xmlns:a16="http://schemas.microsoft.com/office/drawing/2014/main" id="{BD4A9E7E-050D-E307-F4AB-164EB5D9A247}"/>
                </a:ext>
              </a:extLst>
            </p:cNvPr>
            <p:cNvSpPr/>
            <p:nvPr/>
          </p:nvSpPr>
          <p:spPr>
            <a:xfrm>
              <a:off x="183005" y="158102"/>
              <a:ext cx="1270" cy="474980"/>
            </a:xfrm>
            <a:custGeom>
              <a:avLst/>
              <a:gdLst/>
              <a:ahLst/>
              <a:cxnLst/>
              <a:rect l="l" t="t" r="r" b="b"/>
              <a:pathLst>
                <a:path h="474980">
                  <a:moveTo>
                    <a:pt x="0" y="0"/>
                  </a:moveTo>
                  <a:lnTo>
                    <a:pt x="0" y="474954"/>
                  </a:lnTo>
                </a:path>
              </a:pathLst>
            </a:custGeom>
            <a:ln w="1524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8" name="Image 297">
              <a:extLst>
                <a:ext uri="{FF2B5EF4-FFF2-40B4-BE49-F238E27FC236}">
                  <a16:creationId xmlns:a16="http://schemas.microsoft.com/office/drawing/2014/main" id="{59FA87DF-A7ED-1FCF-F0F7-F1A05C8231B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82" y="536384"/>
              <a:ext cx="155143" cy="163664"/>
            </a:xfrm>
            <a:prstGeom prst="rect">
              <a:avLst/>
            </a:prstGeom>
          </p:spPr>
        </p:pic>
        <p:pic>
          <p:nvPicPr>
            <p:cNvPr id="49" name="Image 298">
              <a:extLst>
                <a:ext uri="{FF2B5EF4-FFF2-40B4-BE49-F238E27FC236}">
                  <a16:creationId xmlns:a16="http://schemas.microsoft.com/office/drawing/2014/main" id="{55548840-8B77-479E-63FD-F54D23E1328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82" y="91109"/>
              <a:ext cx="155143" cy="163664"/>
            </a:xfrm>
            <a:prstGeom prst="rect">
              <a:avLst/>
            </a:prstGeom>
          </p:spPr>
        </p:pic>
        <p:sp>
          <p:nvSpPr>
            <p:cNvPr id="50" name="Graphic 299">
              <a:extLst>
                <a:ext uri="{FF2B5EF4-FFF2-40B4-BE49-F238E27FC236}">
                  <a16:creationId xmlns:a16="http://schemas.microsoft.com/office/drawing/2014/main" id="{6C4558E4-DBFB-CD3A-8CA8-37B2857405C6}"/>
                </a:ext>
              </a:extLst>
            </p:cNvPr>
            <p:cNvSpPr/>
            <p:nvPr/>
          </p:nvSpPr>
          <p:spPr>
            <a:xfrm>
              <a:off x="43102" y="190804"/>
              <a:ext cx="1340485" cy="409575"/>
            </a:xfrm>
            <a:custGeom>
              <a:avLst/>
              <a:gdLst/>
              <a:ahLst/>
              <a:cxnLst/>
              <a:rect l="l" t="t" r="r" b="b"/>
              <a:pathLst>
                <a:path w="1340485" h="409575">
                  <a:moveTo>
                    <a:pt x="21221" y="56349"/>
                  </a:moveTo>
                  <a:lnTo>
                    <a:pt x="0" y="130555"/>
                  </a:lnTo>
                  <a:lnTo>
                    <a:pt x="0" y="278980"/>
                  </a:lnTo>
                  <a:lnTo>
                    <a:pt x="21221" y="353199"/>
                  </a:lnTo>
                  <a:lnTo>
                    <a:pt x="139903" y="353199"/>
                  </a:lnTo>
                  <a:lnTo>
                    <a:pt x="139903" y="278980"/>
                  </a:lnTo>
                  <a:lnTo>
                    <a:pt x="139903" y="130555"/>
                  </a:lnTo>
                  <a:lnTo>
                    <a:pt x="139903" y="56349"/>
                  </a:lnTo>
                  <a:lnTo>
                    <a:pt x="21221" y="56349"/>
                  </a:lnTo>
                  <a:close/>
                </a:path>
                <a:path w="1340485" h="409575">
                  <a:moveTo>
                    <a:pt x="159804" y="20878"/>
                  </a:moveTo>
                  <a:lnTo>
                    <a:pt x="154219" y="17573"/>
                  </a:lnTo>
                  <a:lnTo>
                    <a:pt x="147493" y="10401"/>
                  </a:lnTo>
                  <a:lnTo>
                    <a:pt x="141835" y="3248"/>
                  </a:lnTo>
                  <a:lnTo>
                    <a:pt x="139458" y="0"/>
                  </a:lnTo>
                  <a:lnTo>
                    <a:pt x="139458" y="204774"/>
                  </a:lnTo>
                  <a:lnTo>
                    <a:pt x="139458" y="409536"/>
                  </a:lnTo>
                  <a:lnTo>
                    <a:pt x="148013" y="397530"/>
                  </a:lnTo>
                  <a:lnTo>
                    <a:pt x="152984" y="391353"/>
                  </a:lnTo>
                  <a:lnTo>
                    <a:pt x="156278" y="389048"/>
                  </a:lnTo>
                  <a:lnTo>
                    <a:pt x="159804" y="388658"/>
                  </a:lnTo>
                  <a:lnTo>
                    <a:pt x="341466" y="388609"/>
                  </a:lnTo>
                  <a:lnTo>
                    <a:pt x="735563" y="388615"/>
                  </a:lnTo>
                  <a:lnTo>
                    <a:pt x="1128591" y="388642"/>
                  </a:lnTo>
                  <a:lnTo>
                    <a:pt x="1307045" y="388658"/>
                  </a:lnTo>
                  <a:lnTo>
                    <a:pt x="1307045" y="204774"/>
                  </a:lnTo>
                  <a:lnTo>
                    <a:pt x="1307045" y="20878"/>
                  </a:lnTo>
                  <a:lnTo>
                    <a:pt x="647004" y="20950"/>
                  </a:lnTo>
                  <a:lnTo>
                    <a:pt x="307486" y="20974"/>
                  </a:lnTo>
                  <a:lnTo>
                    <a:pt x="180937" y="20950"/>
                  </a:lnTo>
                  <a:lnTo>
                    <a:pt x="159804" y="20878"/>
                  </a:lnTo>
                  <a:close/>
                </a:path>
                <a:path w="1340485" h="409575">
                  <a:moveTo>
                    <a:pt x="1307045" y="20878"/>
                  </a:moveTo>
                  <a:lnTo>
                    <a:pt x="1307045" y="204774"/>
                  </a:lnTo>
                  <a:lnTo>
                    <a:pt x="1307045" y="388658"/>
                  </a:lnTo>
                  <a:lnTo>
                    <a:pt x="1340370" y="355244"/>
                  </a:lnTo>
                  <a:lnTo>
                    <a:pt x="1340370" y="204774"/>
                  </a:lnTo>
                  <a:lnTo>
                    <a:pt x="1340370" y="54292"/>
                  </a:lnTo>
                  <a:lnTo>
                    <a:pt x="1307045" y="20878"/>
                  </a:lnTo>
                  <a:close/>
                </a:path>
                <a:path w="1340485" h="409575">
                  <a:moveTo>
                    <a:pt x="675728" y="20942"/>
                  </a:moveTo>
                  <a:lnTo>
                    <a:pt x="675728" y="386511"/>
                  </a:lnTo>
                </a:path>
              </a:pathLst>
            </a:custGeom>
            <a:ln w="1524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Graphic 300">
              <a:extLst>
                <a:ext uri="{FF2B5EF4-FFF2-40B4-BE49-F238E27FC236}">
                  <a16:creationId xmlns:a16="http://schemas.microsoft.com/office/drawing/2014/main" id="{299A73B6-5B2C-FB20-DE2C-D2C09C6F646D}"/>
                </a:ext>
              </a:extLst>
            </p:cNvPr>
            <p:cNvSpPr/>
            <p:nvPr/>
          </p:nvSpPr>
          <p:spPr>
            <a:xfrm>
              <a:off x="719761" y="238467"/>
              <a:ext cx="666115" cy="312420"/>
            </a:xfrm>
            <a:custGeom>
              <a:avLst/>
              <a:gdLst/>
              <a:ahLst/>
              <a:cxnLst/>
              <a:rect l="l" t="t" r="r" b="b"/>
              <a:pathLst>
                <a:path w="666115" h="312420">
                  <a:moveTo>
                    <a:pt x="0" y="312216"/>
                  </a:moveTo>
                  <a:lnTo>
                    <a:pt x="665543" y="311289"/>
                  </a:lnTo>
                </a:path>
                <a:path w="666115" h="312420">
                  <a:moveTo>
                    <a:pt x="0" y="0"/>
                  </a:moveTo>
                  <a:lnTo>
                    <a:pt x="665543" y="914"/>
                  </a:lnTo>
                </a:path>
              </a:pathLst>
            </a:custGeom>
            <a:ln w="508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2" name="Graphic 301">
              <a:extLst>
                <a:ext uri="{FF2B5EF4-FFF2-40B4-BE49-F238E27FC236}">
                  <a16:creationId xmlns:a16="http://schemas.microsoft.com/office/drawing/2014/main" id="{6185A7DC-33CF-DD0C-C760-E3F474EC7AD4}"/>
                </a:ext>
              </a:extLst>
            </p:cNvPr>
            <p:cNvSpPr/>
            <p:nvPr/>
          </p:nvSpPr>
          <p:spPr>
            <a:xfrm>
              <a:off x="449276" y="216991"/>
              <a:ext cx="22860" cy="360045"/>
            </a:xfrm>
            <a:custGeom>
              <a:avLst/>
              <a:gdLst/>
              <a:ahLst/>
              <a:cxnLst/>
              <a:rect l="l" t="t" r="r" b="b"/>
              <a:pathLst>
                <a:path w="22860" h="360045">
                  <a:moveTo>
                    <a:pt x="22352" y="41694"/>
                  </a:moveTo>
                  <a:lnTo>
                    <a:pt x="11188" y="0"/>
                  </a:lnTo>
                  <a:lnTo>
                    <a:pt x="0" y="41694"/>
                  </a:lnTo>
                  <a:lnTo>
                    <a:pt x="8864" y="41694"/>
                  </a:lnTo>
                  <a:lnTo>
                    <a:pt x="8864" y="62255"/>
                  </a:lnTo>
                  <a:lnTo>
                    <a:pt x="8864" y="297256"/>
                  </a:lnTo>
                  <a:lnTo>
                    <a:pt x="8864" y="314985"/>
                  </a:lnTo>
                  <a:lnTo>
                    <a:pt x="8864" y="317525"/>
                  </a:lnTo>
                  <a:lnTo>
                    <a:pt x="5499" y="317525"/>
                  </a:lnTo>
                  <a:lnTo>
                    <a:pt x="5499" y="359435"/>
                  </a:lnTo>
                  <a:lnTo>
                    <a:pt x="11023" y="359435"/>
                  </a:lnTo>
                  <a:lnTo>
                    <a:pt x="11023" y="317525"/>
                  </a:lnTo>
                  <a:lnTo>
                    <a:pt x="10845" y="317525"/>
                  </a:lnTo>
                  <a:lnTo>
                    <a:pt x="10845" y="314985"/>
                  </a:lnTo>
                  <a:lnTo>
                    <a:pt x="9842" y="314985"/>
                  </a:lnTo>
                  <a:lnTo>
                    <a:pt x="9842" y="297256"/>
                  </a:lnTo>
                  <a:lnTo>
                    <a:pt x="11671" y="297256"/>
                  </a:lnTo>
                  <a:lnTo>
                    <a:pt x="11188" y="359689"/>
                  </a:lnTo>
                  <a:lnTo>
                    <a:pt x="22352" y="317995"/>
                  </a:lnTo>
                  <a:lnTo>
                    <a:pt x="13500" y="317995"/>
                  </a:lnTo>
                  <a:lnTo>
                    <a:pt x="13500" y="62509"/>
                  </a:lnTo>
                  <a:lnTo>
                    <a:pt x="13487" y="64147"/>
                  </a:lnTo>
                  <a:lnTo>
                    <a:pt x="13487" y="41694"/>
                  </a:lnTo>
                  <a:lnTo>
                    <a:pt x="22352" y="416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3" name="Image 302">
              <a:extLst>
                <a:ext uri="{FF2B5EF4-FFF2-40B4-BE49-F238E27FC236}">
                  <a16:creationId xmlns:a16="http://schemas.microsoft.com/office/drawing/2014/main" id="{5348170C-E2A3-6BFB-EC4F-8AC4A26B254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504" y="430326"/>
              <a:ext cx="101379" cy="82588"/>
            </a:xfrm>
            <a:prstGeom prst="rect">
              <a:avLst/>
            </a:prstGeom>
          </p:spPr>
        </p:pic>
        <p:sp>
          <p:nvSpPr>
            <p:cNvPr id="54" name="Graphic 303">
              <a:extLst>
                <a:ext uri="{FF2B5EF4-FFF2-40B4-BE49-F238E27FC236}">
                  <a16:creationId xmlns:a16="http://schemas.microsoft.com/office/drawing/2014/main" id="{4BC89E46-7A39-5A1D-6A3C-84234C1D1DFE}"/>
                </a:ext>
              </a:extLst>
            </p:cNvPr>
            <p:cNvSpPr/>
            <p:nvPr/>
          </p:nvSpPr>
          <p:spPr>
            <a:xfrm>
              <a:off x="75820" y="640397"/>
              <a:ext cx="1061085" cy="190500"/>
            </a:xfrm>
            <a:custGeom>
              <a:avLst/>
              <a:gdLst/>
              <a:ahLst/>
              <a:cxnLst/>
              <a:rect l="l" t="t" r="r" b="b"/>
              <a:pathLst>
                <a:path w="1061085" h="190500">
                  <a:moveTo>
                    <a:pt x="42214" y="190017"/>
                  </a:moveTo>
                  <a:lnTo>
                    <a:pt x="18884" y="155613"/>
                  </a:lnTo>
                  <a:lnTo>
                    <a:pt x="40538" y="130251"/>
                  </a:lnTo>
                  <a:lnTo>
                    <a:pt x="30949" y="130251"/>
                  </a:lnTo>
                  <a:lnTo>
                    <a:pt x="12674" y="152692"/>
                  </a:lnTo>
                  <a:lnTo>
                    <a:pt x="7975" y="159080"/>
                  </a:lnTo>
                  <a:lnTo>
                    <a:pt x="7708" y="159080"/>
                  </a:lnTo>
                  <a:lnTo>
                    <a:pt x="7708" y="130251"/>
                  </a:lnTo>
                  <a:lnTo>
                    <a:pt x="0" y="130251"/>
                  </a:lnTo>
                  <a:lnTo>
                    <a:pt x="0" y="190017"/>
                  </a:lnTo>
                  <a:lnTo>
                    <a:pt x="7708" y="190017"/>
                  </a:lnTo>
                  <a:lnTo>
                    <a:pt x="7708" y="167233"/>
                  </a:lnTo>
                  <a:lnTo>
                    <a:pt x="13398" y="160667"/>
                  </a:lnTo>
                  <a:lnTo>
                    <a:pt x="33083" y="190017"/>
                  </a:lnTo>
                  <a:lnTo>
                    <a:pt x="42214" y="190017"/>
                  </a:lnTo>
                  <a:close/>
                </a:path>
                <a:path w="1061085" h="190500">
                  <a:moveTo>
                    <a:pt x="1060729" y="40970"/>
                  </a:moveTo>
                  <a:lnTo>
                    <a:pt x="1059434" y="32054"/>
                  </a:lnTo>
                  <a:lnTo>
                    <a:pt x="1055776" y="25273"/>
                  </a:lnTo>
                  <a:lnTo>
                    <a:pt x="1055700" y="25133"/>
                  </a:lnTo>
                  <a:lnTo>
                    <a:pt x="1052931" y="22987"/>
                  </a:lnTo>
                  <a:lnTo>
                    <a:pt x="1052931" y="32626"/>
                  </a:lnTo>
                  <a:lnTo>
                    <a:pt x="1052931" y="51079"/>
                  </a:lnTo>
                  <a:lnTo>
                    <a:pt x="1048054" y="57734"/>
                  </a:lnTo>
                  <a:lnTo>
                    <a:pt x="1034211" y="57734"/>
                  </a:lnTo>
                  <a:lnTo>
                    <a:pt x="1031938" y="55867"/>
                  </a:lnTo>
                  <a:lnTo>
                    <a:pt x="1029677" y="54000"/>
                  </a:lnTo>
                  <a:lnTo>
                    <a:pt x="1028179" y="48602"/>
                  </a:lnTo>
                  <a:lnTo>
                    <a:pt x="1027823" y="46736"/>
                  </a:lnTo>
                  <a:lnTo>
                    <a:pt x="1027823" y="36791"/>
                  </a:lnTo>
                  <a:lnTo>
                    <a:pt x="1028090" y="35737"/>
                  </a:lnTo>
                  <a:lnTo>
                    <a:pt x="1028268" y="34848"/>
                  </a:lnTo>
                  <a:lnTo>
                    <a:pt x="1029868" y="28905"/>
                  </a:lnTo>
                  <a:lnTo>
                    <a:pt x="1032535" y="26949"/>
                  </a:lnTo>
                  <a:lnTo>
                    <a:pt x="1034821" y="25273"/>
                  </a:lnTo>
                  <a:lnTo>
                    <a:pt x="1048486" y="25273"/>
                  </a:lnTo>
                  <a:lnTo>
                    <a:pt x="1052931" y="32626"/>
                  </a:lnTo>
                  <a:lnTo>
                    <a:pt x="1052931" y="22987"/>
                  </a:lnTo>
                  <a:lnTo>
                    <a:pt x="1049959" y="20662"/>
                  </a:lnTo>
                  <a:lnTo>
                    <a:pt x="1042631" y="19062"/>
                  </a:lnTo>
                  <a:lnTo>
                    <a:pt x="1035710" y="19062"/>
                  </a:lnTo>
                  <a:lnTo>
                    <a:pt x="1030757" y="22161"/>
                  </a:lnTo>
                  <a:lnTo>
                    <a:pt x="1028001" y="26949"/>
                  </a:lnTo>
                  <a:lnTo>
                    <a:pt x="1027823" y="26949"/>
                  </a:lnTo>
                  <a:lnTo>
                    <a:pt x="1027823" y="0"/>
                  </a:lnTo>
                  <a:lnTo>
                    <a:pt x="1020102" y="0"/>
                  </a:lnTo>
                  <a:lnTo>
                    <a:pt x="1020013" y="57734"/>
                  </a:lnTo>
                  <a:lnTo>
                    <a:pt x="1019924" y="60032"/>
                  </a:lnTo>
                  <a:lnTo>
                    <a:pt x="1019759" y="62966"/>
                  </a:lnTo>
                  <a:lnTo>
                    <a:pt x="1026490" y="62966"/>
                  </a:lnTo>
                  <a:lnTo>
                    <a:pt x="1026845" y="55867"/>
                  </a:lnTo>
                  <a:lnTo>
                    <a:pt x="1027112" y="55867"/>
                  </a:lnTo>
                  <a:lnTo>
                    <a:pt x="1030312" y="61544"/>
                  </a:lnTo>
                  <a:lnTo>
                    <a:pt x="1035278" y="63944"/>
                  </a:lnTo>
                  <a:lnTo>
                    <a:pt x="1041476" y="63944"/>
                  </a:lnTo>
                  <a:lnTo>
                    <a:pt x="1048524" y="62522"/>
                  </a:lnTo>
                  <a:lnTo>
                    <a:pt x="1054696" y="58216"/>
                  </a:lnTo>
                  <a:lnTo>
                    <a:pt x="1054976" y="57734"/>
                  </a:lnTo>
                  <a:lnTo>
                    <a:pt x="1059065" y="51041"/>
                  </a:lnTo>
                  <a:lnTo>
                    <a:pt x="1060729" y="409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5" name="Graphic 304">
              <a:extLst>
                <a:ext uri="{FF2B5EF4-FFF2-40B4-BE49-F238E27FC236}">
                  <a16:creationId xmlns:a16="http://schemas.microsoft.com/office/drawing/2014/main" id="{8D8E3745-E6EA-7EBC-FFD9-23D5F801BB9B}"/>
                </a:ext>
              </a:extLst>
            </p:cNvPr>
            <p:cNvSpPr/>
            <p:nvPr/>
          </p:nvSpPr>
          <p:spPr>
            <a:xfrm>
              <a:off x="10525" y="418134"/>
              <a:ext cx="1374775" cy="493395"/>
            </a:xfrm>
            <a:custGeom>
              <a:avLst/>
              <a:gdLst/>
              <a:ahLst/>
              <a:cxnLst/>
              <a:rect l="l" t="t" r="r" b="b"/>
              <a:pathLst>
                <a:path w="1374775" h="493395">
                  <a:moveTo>
                    <a:pt x="0" y="189903"/>
                  </a:moveTo>
                  <a:lnTo>
                    <a:pt x="0" y="493026"/>
                  </a:lnTo>
                </a:path>
                <a:path w="1374775" h="493395">
                  <a:moveTo>
                    <a:pt x="171170" y="181775"/>
                  </a:moveTo>
                  <a:lnTo>
                    <a:pt x="171170" y="493026"/>
                  </a:lnTo>
                </a:path>
                <a:path w="1374775" h="493395">
                  <a:moveTo>
                    <a:pt x="1374546" y="15443"/>
                  </a:moveTo>
                  <a:lnTo>
                    <a:pt x="1374546" y="493026"/>
                  </a:lnTo>
                </a:path>
                <a:path w="1374775" h="493395">
                  <a:moveTo>
                    <a:pt x="708279" y="0"/>
                  </a:moveTo>
                  <a:lnTo>
                    <a:pt x="708279" y="337400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Graphic 305">
              <a:extLst>
                <a:ext uri="{FF2B5EF4-FFF2-40B4-BE49-F238E27FC236}">
                  <a16:creationId xmlns:a16="http://schemas.microsoft.com/office/drawing/2014/main" id="{AF3CDCA1-3D7A-9456-5BBC-3716AF732E05}"/>
                </a:ext>
              </a:extLst>
            </p:cNvPr>
            <p:cNvSpPr/>
            <p:nvPr/>
          </p:nvSpPr>
          <p:spPr>
            <a:xfrm>
              <a:off x="12122" y="104216"/>
              <a:ext cx="47625" cy="570230"/>
            </a:xfrm>
            <a:custGeom>
              <a:avLst/>
              <a:gdLst/>
              <a:ahLst/>
              <a:cxnLst/>
              <a:rect l="l" t="t" r="r" b="b"/>
              <a:pathLst>
                <a:path w="47625" h="570230">
                  <a:moveTo>
                    <a:pt x="47193" y="0"/>
                  </a:moveTo>
                  <a:lnTo>
                    <a:pt x="0" y="67157"/>
                  </a:lnTo>
                  <a:lnTo>
                    <a:pt x="0" y="502716"/>
                  </a:lnTo>
                  <a:lnTo>
                    <a:pt x="37617" y="569874"/>
                  </a:lnTo>
                </a:path>
              </a:pathLst>
            </a:custGeom>
            <a:ln w="1524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Graphic 306">
              <a:extLst>
                <a:ext uri="{FF2B5EF4-FFF2-40B4-BE49-F238E27FC236}">
                  <a16:creationId xmlns:a16="http://schemas.microsoft.com/office/drawing/2014/main" id="{337BAA41-2FE5-FC6F-1C60-0B0734CB89FD}"/>
                </a:ext>
              </a:extLst>
            </p:cNvPr>
            <p:cNvSpPr/>
            <p:nvPr/>
          </p:nvSpPr>
          <p:spPr>
            <a:xfrm>
              <a:off x="982854" y="211124"/>
              <a:ext cx="659765" cy="368935"/>
            </a:xfrm>
            <a:custGeom>
              <a:avLst/>
              <a:gdLst/>
              <a:ahLst/>
              <a:cxnLst/>
              <a:rect l="l" t="t" r="r" b="b"/>
              <a:pathLst>
                <a:path w="659765" h="368935">
                  <a:moveTo>
                    <a:pt x="109677" y="0"/>
                  </a:moveTo>
                  <a:lnTo>
                    <a:pt x="659345" y="0"/>
                  </a:lnTo>
                </a:path>
                <a:path w="659765" h="368935">
                  <a:moveTo>
                    <a:pt x="0" y="368884"/>
                  </a:moveTo>
                  <a:lnTo>
                    <a:pt x="659345" y="368884"/>
                  </a:lnTo>
                </a:path>
              </a:pathLst>
            </a:custGeom>
            <a:ln w="6350">
              <a:solidFill>
                <a:srgbClr val="231F2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5E831EC7-AB1C-63D4-97F0-1C5085BF0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12307"/>
              </p:ext>
            </p:extLst>
          </p:nvPr>
        </p:nvGraphicFramePr>
        <p:xfrm>
          <a:off x="4231082" y="4431524"/>
          <a:ext cx="6299835" cy="3050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2755">
                  <a:extLst>
                    <a:ext uri="{9D8B030D-6E8A-4147-A177-3AD203B41FA5}">
                      <a16:colId xmlns:a16="http://schemas.microsoft.com/office/drawing/2014/main" val="2855852801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954883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67058947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89941499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74196722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385155096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720279947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9880452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87458068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440913008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53356071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931681298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8588737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811525549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42830941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418309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97844356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3356835655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1968138244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572616304"/>
                    </a:ext>
                  </a:extLst>
                </a:gridCol>
              </a:tblGrid>
              <a:tr h="137160">
                <a:tc gridSpan="20">
                  <a:txBody>
                    <a:bodyPr/>
                    <a:lstStyle/>
                    <a:p>
                      <a:pPr marL="10160" algn="ctr">
                        <a:lnSpc>
                          <a:spcPts val="725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38203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35560" marR="364490" algn="l">
                        <a:lnSpc>
                          <a:spcPts val="84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Диаметр</a:t>
                      </a:r>
                      <a:r>
                        <a:rPr lang="ru-RU" sz="700">
                          <a:effectLst/>
                        </a:rPr>
                        <a:t> резьбы, </a:t>
                      </a:r>
                      <a:r>
                        <a:rPr lang="ru-RU" sz="70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5584284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Шаг </a:t>
                      </a:r>
                      <a:r>
                        <a:rPr lang="ru-RU" sz="700" spc="-1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207165"/>
                  </a:ext>
                </a:extLst>
              </a:tr>
              <a:tr h="245110"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41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5560" marR="219710"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Размер</a:t>
                      </a:r>
                      <a:r>
                        <a:rPr lang="ru-RU" sz="700" spc="-5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«под ключ», 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2235" algn="l"/>
                      <a:r>
                        <a:rPr lang="ru-RU" sz="70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2870" algn="l"/>
                      <a:r>
                        <a:rPr lang="ru-RU" sz="70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3505" algn="l"/>
                      <a:r>
                        <a:rPr lang="ru-RU" sz="70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3505" algn="l"/>
                      <a:r>
                        <a:rPr lang="ru-RU" sz="70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3505" algn="l"/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4140" algn="l"/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4140" algn="l"/>
                      <a:r>
                        <a:rPr lang="ru-RU" sz="70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4775" algn="l"/>
                      <a:r>
                        <a:rPr lang="ru-RU" sz="70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4775" algn="l"/>
                      <a:r>
                        <a:rPr lang="ru-RU" sz="70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4775" algn="l"/>
                      <a:r>
                        <a:rPr lang="ru-RU" sz="700" spc="-25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310" algn="l"/>
                      <a:r>
                        <a:rPr lang="ru-RU" sz="700" spc="-20">
                          <a:effectLst/>
                        </a:rPr>
                        <a:t>58,8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2870" algn="l"/>
                      <a:r>
                        <a:rPr lang="ru-RU" sz="70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945" algn="l"/>
                      <a:r>
                        <a:rPr lang="ru-RU" sz="700" spc="-20">
                          <a:effectLst/>
                        </a:rPr>
                        <a:t>68,1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83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algn="l"/>
                      <a:r>
                        <a:rPr lang="ru-RU" sz="700" spc="-25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2908422"/>
                  </a:ext>
                </a:extLst>
              </a:tr>
              <a:tr h="2451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15678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35560" marR="43815" algn="l">
                        <a:lnSpc>
                          <a:spcPts val="84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Высота</a:t>
                      </a:r>
                      <a:r>
                        <a:rPr lang="ru-RU" sz="700" spc="-5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головки, </a:t>
                      </a:r>
                      <a:r>
                        <a:rPr lang="ru-RU" sz="700" spc="-5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8,8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20,58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24,58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27,58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3609257"/>
                  </a:ext>
                </a:extLst>
              </a:tr>
              <a:tr h="245110">
                <a:tc rowSpan="3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13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5560" marR="41275" algn="l"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Длина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резьбы,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5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ts val="8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 spc="-25">
                          <a:effectLst/>
                        </a:rPr>
                        <a:t>L≤</a:t>
                      </a:r>
                      <a:endParaRPr lang="ru-RU" sz="1100">
                        <a:effectLst/>
                      </a:endParaRPr>
                    </a:p>
                    <a:p>
                      <a:pPr marL="35560" algn="l">
                        <a:lnSpc>
                          <a:spcPts val="730"/>
                        </a:lnSpc>
                      </a:pPr>
                      <a:r>
                        <a:rPr lang="ru-RU" sz="700" spc="-25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98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78*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90*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102*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5339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ts val="8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 spc="-25">
                          <a:effectLst/>
                        </a:rPr>
                        <a:t>L&gt;</a:t>
                      </a:r>
                      <a:endParaRPr lang="ru-RU" sz="1100">
                        <a:effectLst/>
                      </a:endParaRPr>
                    </a:p>
                    <a:p>
                      <a:pPr marL="35560" algn="l">
                        <a:lnSpc>
                          <a:spcPts val="725"/>
                        </a:lnSpc>
                      </a:pPr>
                      <a:r>
                        <a:rPr lang="ru-RU" sz="700" spc="-25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44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3217811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l">
                        <a:lnSpc>
                          <a:spcPts val="8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</a:t>
                      </a:r>
                      <a:r>
                        <a:rPr lang="ru-RU" sz="700" spc="-15">
                          <a:effectLst/>
                        </a:rPr>
                        <a:t> </a:t>
                      </a:r>
                      <a:r>
                        <a:rPr lang="ru-RU" sz="700" spc="-50">
                          <a:effectLst/>
                        </a:rPr>
                        <a:t>L</a:t>
                      </a:r>
                      <a:endParaRPr lang="ru-RU" sz="1100">
                        <a:effectLst/>
                      </a:endParaRPr>
                    </a:p>
                    <a:p>
                      <a:pPr marL="34925" algn="l">
                        <a:lnSpc>
                          <a:spcPts val="725"/>
                        </a:lnSpc>
                      </a:pPr>
                      <a:r>
                        <a:rPr lang="ru-RU" sz="700">
                          <a:effectLst/>
                        </a:rPr>
                        <a:t>&gt;</a:t>
                      </a:r>
                      <a:r>
                        <a:rPr lang="ru-RU" sz="700" spc="-5">
                          <a:effectLst/>
                        </a:rPr>
                        <a:t> </a:t>
                      </a:r>
                      <a:r>
                        <a:rPr lang="ru-RU" sz="700" spc="-25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71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50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81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27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7485277"/>
                  </a:ext>
                </a:extLst>
              </a:tr>
              <a:tr h="317500"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13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4925" marR="148590" algn="l"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Диаметр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r>
                        <a:rPr lang="ru-RU" sz="700" spc="-10">
                          <a:effectLst/>
                        </a:rPr>
                        <a:t>описанной</a:t>
                      </a:r>
                      <a:r>
                        <a:rPr lang="ru-RU" sz="700">
                          <a:effectLst/>
                        </a:rPr>
                        <a:t> окружности</a:t>
                      </a:r>
                      <a:r>
                        <a:rPr lang="ru-RU" sz="700" spc="-55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e, не 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algn="l"/>
                      <a:r>
                        <a:rPr lang="ru-RU" sz="700" spc="-20">
                          <a:effectLst/>
                        </a:rPr>
                        <a:t>10,9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770" algn="l"/>
                      <a:r>
                        <a:rPr lang="ru-RU" sz="700" spc="-20">
                          <a:effectLst/>
                        </a:rPr>
                        <a:t>14,2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6985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17,6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6985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19,9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6350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22,8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770" algn="l"/>
                      <a:r>
                        <a:rPr lang="ru-RU" sz="700" spc="-20">
                          <a:effectLst/>
                        </a:rPr>
                        <a:t>26,2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5405" algn="l"/>
                      <a:r>
                        <a:rPr lang="ru-RU" sz="700" spc="-20">
                          <a:effectLst/>
                        </a:rPr>
                        <a:t>29,6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2870" algn="l"/>
                      <a:r>
                        <a:rPr lang="ru-RU" sz="70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58420" algn="r"/>
                      <a:r>
                        <a:rPr lang="ru-RU" sz="700" spc="-20">
                          <a:effectLst/>
                        </a:rPr>
                        <a:t>37,3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5405" algn="l"/>
                      <a:r>
                        <a:rPr lang="ru-RU" sz="700" spc="-20">
                          <a:effectLst/>
                        </a:rPr>
                        <a:t>39,6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6040" algn="l"/>
                      <a:r>
                        <a:rPr lang="ru-RU" sz="70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6040" algn="l"/>
                      <a:r>
                        <a:rPr lang="ru-RU" sz="700" spc="-20">
                          <a:effectLst/>
                        </a:rPr>
                        <a:t>50,9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1910" algn="l"/>
                      <a:r>
                        <a:rPr lang="ru-RU" sz="700" spc="-10">
                          <a:effectLst/>
                        </a:rPr>
                        <a:t>55,37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6040" algn="l"/>
                      <a:r>
                        <a:rPr lang="ru-RU" sz="700" spc="-20">
                          <a:effectLst/>
                        </a:rPr>
                        <a:t>60,8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2545" algn="l"/>
                      <a:r>
                        <a:rPr lang="ru-RU" sz="700" spc="-10">
                          <a:effectLst/>
                        </a:rPr>
                        <a:t>66,44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algn="l"/>
                      <a:r>
                        <a:rPr lang="ru-RU" sz="700" spc="-20">
                          <a:effectLst/>
                        </a:rPr>
                        <a:t>71,3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2545" algn="l"/>
                      <a:r>
                        <a:rPr lang="ru-RU" sz="700" spc="-10">
                          <a:effectLst/>
                        </a:rPr>
                        <a:t>76,95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5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0" algn="l"/>
                      <a:r>
                        <a:rPr lang="ru-RU" sz="700" spc="-20">
                          <a:effectLst/>
                        </a:rPr>
                        <a:t>82,6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8657444"/>
                  </a:ext>
                </a:extLst>
              </a:tr>
              <a:tr h="3175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7620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6985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marR="6985" algn="ctr"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93345" algn="r"/>
                      <a:r>
                        <a:rPr lang="ru-RU" sz="700" spc="-25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66927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marL="34290" marR="196215" algn="l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l">
                        <a:spcBef>
                          <a:spcPts val="120"/>
                        </a:spcBef>
                      </a:pP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46644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C99D1FC8-7993-0E67-25C8-4F4F1135677B}"/>
              </a:ext>
            </a:extLst>
          </p:cNvPr>
          <p:cNvSpPr txBox="1"/>
          <p:nvPr/>
        </p:nvSpPr>
        <p:spPr>
          <a:xfrm>
            <a:off x="453250" y="5466020"/>
            <a:ext cx="3902850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015">
              <a:lnSpc>
                <a:spcPts val="1300"/>
              </a:lnSpc>
              <a:spcBef>
                <a:spcPts val="715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4015">
              <a:lnSpc>
                <a:spcPts val="995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 машиностроения и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металлоконструкций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4015">
              <a:lnSpc>
                <a:spcPts val="13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4015" marR="715645">
              <a:lnSpc>
                <a:spcPct val="98000"/>
              </a:lnSpc>
              <a:spcAft>
                <a:spcPts val="0"/>
              </a:spcAft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прочности: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6.8,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9.8,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10.9,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12.9 Класс точности: А, 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4015"/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 стали: 40Х, 30Х3МФ, 30Х2НМФА,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20Х2НМТРБ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4E9AD-6F91-5E88-78B4-9B20FE928171}"/>
              </a:ext>
            </a:extLst>
          </p:cNvPr>
          <p:cNvSpPr txBox="1"/>
          <p:nvPr/>
        </p:nvSpPr>
        <p:spPr>
          <a:xfrm>
            <a:off x="831312" y="6561772"/>
            <a:ext cx="1197699" cy="78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790"/>
              </a:spcBef>
            </a:pPr>
            <a:r>
              <a:rPr lang="ru-RU" sz="16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Аналоги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R="160020">
              <a:lnSpc>
                <a:spcPts val="995"/>
              </a:lnSpc>
            </a:pPr>
            <a:r>
              <a:rPr lang="en-US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ISO </a:t>
            </a:r>
            <a:r>
              <a:rPr lang="en-US" sz="110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4017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R="160020">
              <a:lnSpc>
                <a:spcPts val="1020"/>
              </a:lnSpc>
            </a:pPr>
            <a:r>
              <a:rPr lang="en-US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ISO </a:t>
            </a:r>
            <a:r>
              <a:rPr lang="en-US" sz="110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4014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R="210820">
              <a:lnSpc>
                <a:spcPts val="1020"/>
              </a:lnSpc>
            </a:pPr>
            <a:r>
              <a:rPr lang="en-US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DIN</a:t>
            </a:r>
            <a:r>
              <a:rPr lang="en-US" sz="110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100" spc="-2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931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R="210820">
              <a:lnSpc>
                <a:spcPts val="1025"/>
              </a:lnSpc>
            </a:pPr>
            <a:r>
              <a:rPr lang="en-US" sz="11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DIN</a:t>
            </a:r>
            <a:r>
              <a:rPr lang="en-US" sz="110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100" spc="-2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933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E1AA9-05F0-CDD9-9E44-583E660C7D18}"/>
              </a:ext>
            </a:extLst>
          </p:cNvPr>
          <p:cNvSpPr txBox="1"/>
          <p:nvPr/>
        </p:nvSpPr>
        <p:spPr>
          <a:xfrm>
            <a:off x="927100" y="49886"/>
            <a:ext cx="6781800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315" marR="194310" algn="ctr">
              <a:spcBef>
                <a:spcPts val="215"/>
              </a:spcBef>
              <a:spcAft>
                <a:spcPts val="0"/>
              </a:spcAft>
            </a:pPr>
            <a:r>
              <a:rPr lang="ru-RU" sz="1600" b="1" kern="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Гайки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2255">
              <a:lnSpc>
                <a:spcPts val="1300"/>
              </a:lnSpc>
              <a:spcBef>
                <a:spcPts val="125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Гайки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шестигранные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5915-70,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5927-70,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ISO</a:t>
            </a:r>
            <a:r>
              <a:rPr lang="ru-RU" sz="12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4032-</a:t>
            </a:r>
            <a:r>
              <a:rPr lang="ru-RU" sz="1200" b="1" spc="-2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2014</a:t>
            </a:r>
            <a:endParaRPr lang="ru-RU" sz="12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4" name="Image 476">
            <a:extLst>
              <a:ext uri="{FF2B5EF4-FFF2-40B4-BE49-F238E27FC236}">
                <a16:creationId xmlns:a16="http://schemas.microsoft.com/office/drawing/2014/main" id="{1514519D-577A-282E-AD60-BBC1A09551CC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10" y="731244"/>
            <a:ext cx="2388235" cy="138176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05D2B23-364A-403C-DED9-20BEE6508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58130"/>
              </p:ext>
            </p:extLst>
          </p:nvPr>
        </p:nvGraphicFramePr>
        <p:xfrm>
          <a:off x="3865245" y="957762"/>
          <a:ext cx="6663055" cy="23006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272322243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1353527592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15212848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159778008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79546752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477945335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1524714250"/>
                    </a:ext>
                  </a:extLst>
                </a:gridCol>
                <a:gridCol w="262255">
                  <a:extLst>
                    <a:ext uri="{9D8B030D-6E8A-4147-A177-3AD203B41FA5}">
                      <a16:colId xmlns:a16="http://schemas.microsoft.com/office/drawing/2014/main" val="2160386004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776173097"/>
                    </a:ext>
                  </a:extLst>
                </a:gridCol>
                <a:gridCol w="325755">
                  <a:extLst>
                    <a:ext uri="{9D8B030D-6E8A-4147-A177-3AD203B41FA5}">
                      <a16:colId xmlns:a16="http://schemas.microsoft.com/office/drawing/2014/main" val="2109116908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3859648244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920563133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1077033742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87781299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104714525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3248525272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53036925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137919388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3433654032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3462103576"/>
                    </a:ext>
                  </a:extLst>
                </a:gridCol>
              </a:tblGrid>
              <a:tr h="138430">
                <a:tc gridSpan="20">
                  <a:txBody>
                    <a:bodyPr/>
                    <a:lstStyle/>
                    <a:p>
                      <a:pPr marL="133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мм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50442"/>
                  </a:ext>
                </a:extLst>
              </a:tr>
              <a:tr h="216535"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резьбы,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 spc="-5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7971608"/>
                  </a:ext>
                </a:extLst>
              </a:tr>
              <a:tr h="138430">
                <a:tc rowSpan="2">
                  <a:txBody>
                    <a:bodyPr/>
                    <a:lstStyle/>
                    <a:p>
                      <a:pPr marL="35560" marR="5905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Шаг</a:t>
                      </a:r>
                      <a:r>
                        <a:rPr lang="ru-RU" sz="750" spc="-10">
                          <a:effectLst/>
                        </a:rPr>
                        <a:t> резьбы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крупный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9574548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77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мелкий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9862743"/>
                  </a:ext>
                </a:extLst>
              </a:tr>
              <a:tr h="252730">
                <a:tc gridSpan="2">
                  <a:txBody>
                    <a:bodyPr/>
                    <a:lstStyle/>
                    <a:p>
                      <a:pPr marL="35560" marR="33528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Размер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«под ключ», 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4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 marL="80010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(17)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l">
                        <a:lnSpc>
                          <a:spcPts val="84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</a:endParaRPr>
                    </a:p>
                    <a:p>
                      <a:pPr marL="61595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(19)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4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 marL="12065" algn="ctr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(22)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 algn="l">
                        <a:lnSpc>
                          <a:spcPts val="84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34</a:t>
                      </a:r>
                      <a:endParaRPr lang="ru-RU" sz="1100">
                        <a:effectLst/>
                      </a:endParaRPr>
                    </a:p>
                    <a:p>
                      <a:pPr marL="84455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(32)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9139256"/>
                  </a:ext>
                </a:extLst>
              </a:tr>
              <a:tr h="481330">
                <a:tc gridSpan="2">
                  <a:txBody>
                    <a:bodyPr/>
                    <a:lstStyle/>
                    <a:p>
                      <a:pPr marL="35560" marR="258445"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Диаметр описанной </a:t>
                      </a:r>
                      <a:r>
                        <a:rPr lang="ru-RU" sz="750">
                          <a:effectLst/>
                        </a:rPr>
                        <a:t>окружности,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е не 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/>
                      <a:r>
                        <a:rPr lang="ru-RU" sz="700" spc="-20">
                          <a:effectLst/>
                        </a:rPr>
                        <a:t>10,9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620" algn="ctr"/>
                      <a:r>
                        <a:rPr lang="ru-RU" sz="700" spc="-20">
                          <a:effectLst/>
                        </a:rPr>
                        <a:t>14,2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9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0010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17,6</a:t>
                      </a:r>
                      <a:endParaRPr lang="ru-RU" sz="1100">
                        <a:effectLst/>
                      </a:endParaRPr>
                    </a:p>
                    <a:p>
                      <a:pPr marL="43815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(18,7)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9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57785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19,9</a:t>
                      </a:r>
                      <a:endParaRPr lang="ru-RU" sz="1100">
                        <a:effectLst/>
                      </a:endParaRPr>
                    </a:p>
                    <a:p>
                      <a:pPr marL="23495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(20,9)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9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3185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22,8</a:t>
                      </a:r>
                      <a:endParaRPr lang="ru-RU" sz="1100">
                        <a:effectLst/>
                      </a:endParaRPr>
                    </a:p>
                    <a:p>
                      <a:pPr marL="49530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(23,9)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3335" algn="ctr"/>
                      <a:r>
                        <a:rPr lang="ru-RU" sz="700" spc="-20" dirty="0">
                          <a:effectLst/>
                        </a:rPr>
                        <a:t>26,2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970" algn="ctr"/>
                      <a:r>
                        <a:rPr lang="ru-RU" sz="700" spc="-20">
                          <a:effectLst/>
                        </a:rPr>
                        <a:t>29,6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605" algn="ctr"/>
                      <a:r>
                        <a:rPr lang="ru-RU" sz="700" spc="-20">
                          <a:effectLst/>
                        </a:rPr>
                        <a:t>33,0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9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4455" algn="l">
                        <a:lnSpc>
                          <a:spcPts val="840"/>
                        </a:lnSpc>
                      </a:pPr>
                      <a:r>
                        <a:rPr lang="ru-RU" sz="700" spc="-20">
                          <a:effectLst/>
                        </a:rPr>
                        <a:t>37,3</a:t>
                      </a:r>
                      <a:endParaRPr lang="ru-RU" sz="1100">
                        <a:effectLst/>
                      </a:endParaRPr>
                    </a:p>
                    <a:p>
                      <a:pPr marL="46990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(35,0)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6510" algn="ctr"/>
                      <a:r>
                        <a:rPr lang="ru-RU" sz="700" spc="-20">
                          <a:effectLst/>
                        </a:rPr>
                        <a:t>39,6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7145" algn="ctr"/>
                      <a:r>
                        <a:rPr lang="ru-RU" sz="700" spc="-2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marR="635" algn="ctr"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50,9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algn="ctr"/>
                      <a:r>
                        <a:rPr lang="ru-RU" sz="700" spc="-10">
                          <a:effectLst/>
                        </a:rPr>
                        <a:t>55,37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algn="ctr"/>
                      <a:r>
                        <a:rPr lang="ru-RU" sz="700" spc="-20">
                          <a:effectLst/>
                        </a:rPr>
                        <a:t>60,8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050" algn="ctr"/>
                      <a:r>
                        <a:rPr lang="ru-RU" sz="700" spc="-10">
                          <a:effectLst/>
                        </a:rPr>
                        <a:t>66,44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050" algn="ctr"/>
                      <a:r>
                        <a:rPr lang="ru-RU" sz="700" spc="-20">
                          <a:effectLst/>
                        </a:rPr>
                        <a:t>71,3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685" algn="ctr"/>
                      <a:r>
                        <a:rPr lang="ru-RU" sz="700" spc="-10">
                          <a:effectLst/>
                        </a:rPr>
                        <a:t>76,95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1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0320" algn="ctr"/>
                      <a:r>
                        <a:rPr lang="ru-RU" sz="700" spc="-20">
                          <a:effectLst/>
                        </a:rPr>
                        <a:t>82,6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3762489"/>
                  </a:ext>
                </a:extLst>
              </a:tr>
              <a:tr h="138430">
                <a:tc gridSpan="2">
                  <a:txBody>
                    <a:bodyPr/>
                    <a:lstStyle/>
                    <a:p>
                      <a:pPr marL="35560" algn="l">
                        <a:lnSpc>
                          <a:spcPts val="91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d</a:t>
                      </a:r>
                      <a:r>
                        <a:rPr lang="ru-RU" sz="400">
                          <a:effectLst/>
                        </a:rPr>
                        <a:t>w</a:t>
                      </a:r>
                      <a:r>
                        <a:rPr lang="ru-RU" sz="750">
                          <a:effectLst/>
                        </a:rPr>
                        <a:t>,</a:t>
                      </a:r>
                      <a:r>
                        <a:rPr lang="ru-RU" sz="750" spc="1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не</a:t>
                      </a:r>
                      <a:r>
                        <a:rPr lang="ru-RU" sz="750" spc="1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9,0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11,7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16,5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19,2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22,0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27,7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31,4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33,2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38,0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42,7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46,6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51,1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55,9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59,9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64,7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69,4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1036290"/>
                  </a:ext>
                </a:extLst>
              </a:tr>
              <a:tr h="138430">
                <a:tc rowSpan="2">
                  <a:txBody>
                    <a:bodyPr/>
                    <a:lstStyle/>
                    <a:p>
                      <a:pPr algn="l">
                        <a:spcBef>
                          <a:spcPts val="165"/>
                        </a:spcBef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556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менее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409839"/>
                  </a:ext>
                </a:extLst>
              </a:tr>
              <a:tr h="13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marR="3302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не </a:t>
                      </a:r>
                      <a:r>
                        <a:rPr lang="ru-RU" sz="750" spc="-10">
                          <a:effectLst/>
                        </a:rPr>
                        <a:t>более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6,75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8,75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10,8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13,0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15,1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17,3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19,4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21,6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23,8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25,9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29,2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32,4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38,9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42,1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45,4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48,6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51,8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4558361"/>
                  </a:ext>
                </a:extLst>
              </a:tr>
              <a:tr h="138430">
                <a:tc gridSpan="2">
                  <a:txBody>
                    <a:bodyPr/>
                    <a:lstStyle/>
                    <a:p>
                      <a:pPr marL="35560" algn="l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Высота, </a:t>
                      </a:r>
                      <a:r>
                        <a:rPr lang="ru-RU" sz="750" spc="-5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6,8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10,8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12,8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14,8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19,8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21,5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23,6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0">
                          <a:effectLst/>
                        </a:rPr>
                        <a:t>25,6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spc="-25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967357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35560" marR="235585" algn="jus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Теоретическая </a:t>
                      </a:r>
                      <a:r>
                        <a:rPr lang="ru-RU" sz="750">
                          <a:effectLst/>
                        </a:rPr>
                        <a:t>масса</a:t>
                      </a:r>
                      <a:r>
                        <a:rPr lang="ru-RU" sz="750" spc="-3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1000</a:t>
                      </a:r>
                      <a:r>
                        <a:rPr lang="ru-RU" sz="750" spc="-3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шт гаек, кг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/>
                      <a:r>
                        <a:rPr lang="ru-RU" sz="700" spc="-10">
                          <a:effectLst/>
                        </a:rPr>
                        <a:t>2,573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620" algn="ctr"/>
                      <a:r>
                        <a:rPr lang="ru-RU" sz="700" spc="-10">
                          <a:effectLst/>
                        </a:rPr>
                        <a:t>5,548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 algn="l">
                        <a:lnSpc>
                          <a:spcPts val="84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10,22</a:t>
                      </a:r>
                      <a:endParaRPr lang="ru-RU" sz="1100">
                        <a:effectLst/>
                      </a:endParaRPr>
                    </a:p>
                    <a:p>
                      <a:pPr marL="18415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(12,06)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l">
                        <a:lnSpc>
                          <a:spcPts val="84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15,67</a:t>
                      </a:r>
                      <a:endParaRPr lang="ru-RU" sz="1100">
                        <a:effectLst/>
                      </a:endParaRPr>
                    </a:p>
                    <a:p>
                      <a:pPr marL="23495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(18,4)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l">
                        <a:lnSpc>
                          <a:spcPts val="84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25,33</a:t>
                      </a:r>
                      <a:endParaRPr lang="ru-RU" sz="1100">
                        <a:effectLst/>
                      </a:endParaRPr>
                    </a:p>
                    <a:p>
                      <a:pPr marL="24765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(28,91)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algn="ctr"/>
                      <a:r>
                        <a:rPr lang="ru-RU" sz="700" spc="-10">
                          <a:effectLst/>
                        </a:rPr>
                        <a:t>37,61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970" algn="ctr"/>
                      <a:r>
                        <a:rPr lang="ru-RU" sz="700" spc="-10">
                          <a:effectLst/>
                        </a:rPr>
                        <a:t>53,27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605" algn="ctr"/>
                      <a:r>
                        <a:rPr lang="ru-RU" sz="700" spc="-10">
                          <a:effectLst/>
                        </a:rPr>
                        <a:t>71,44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ts val="84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103,15</a:t>
                      </a:r>
                      <a:endParaRPr lang="ru-RU" sz="1100">
                        <a:effectLst/>
                      </a:endParaRPr>
                    </a:p>
                    <a:p>
                      <a:pPr marL="22860" algn="l">
                        <a:lnSpc>
                          <a:spcPts val="840"/>
                        </a:lnSpc>
                      </a:pPr>
                      <a:r>
                        <a:rPr lang="ru-RU" sz="700" spc="-10">
                          <a:effectLst/>
                        </a:rPr>
                        <a:t>(85,67)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6510" algn="ctr"/>
                      <a:r>
                        <a:rPr lang="ru-RU" sz="700" spc="-10">
                          <a:effectLst/>
                        </a:rPr>
                        <a:t>122,87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7145" algn="ctr"/>
                      <a:r>
                        <a:rPr lang="ru-RU" sz="700" spc="-10">
                          <a:effectLst/>
                        </a:rPr>
                        <a:t>175,28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marR="635" algn="ctr"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242,54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7780" algn="ctr"/>
                      <a:r>
                        <a:rPr lang="ru-RU" sz="700" spc="-25">
                          <a:effectLst/>
                        </a:rPr>
                        <a:t>288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algn="ctr"/>
                      <a:r>
                        <a:rPr lang="ru-RU" sz="700" spc="-10">
                          <a:effectLst/>
                        </a:rPr>
                        <a:t>416,78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8415" algn="ctr"/>
                      <a:r>
                        <a:rPr lang="ru-RU" sz="700" spc="-25">
                          <a:effectLst/>
                        </a:rPr>
                        <a:t>502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700" spc="-10">
                          <a:effectLst/>
                        </a:rPr>
                        <a:t>623,88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685" algn="ctr"/>
                      <a:r>
                        <a:rPr lang="ru-RU" sz="700" spc="-25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20"/>
                        </a:spcBef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9685" algn="ctr"/>
                      <a:r>
                        <a:rPr lang="ru-RU" sz="700" spc="-10" dirty="0">
                          <a:effectLst/>
                        </a:rPr>
                        <a:t>956,2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43833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48F96C-979E-59A2-099F-363A6F5E7BE8}"/>
              </a:ext>
            </a:extLst>
          </p:cNvPr>
          <p:cNvSpPr txBox="1"/>
          <p:nvPr/>
        </p:nvSpPr>
        <p:spPr>
          <a:xfrm>
            <a:off x="469900" y="2101340"/>
            <a:ext cx="3434080" cy="132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760">
              <a:lnSpc>
                <a:spcPts val="1300"/>
              </a:lnSpc>
              <a:spcBef>
                <a:spcPts val="725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ct val="98000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всех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отраслей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экономики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комплектации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болтов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ts val="13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ts val="995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прочности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6.0,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8.0,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9.0,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10.0,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2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12.0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/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10,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20,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35,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20Г2Р,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40Х,</a:t>
            </a:r>
            <a:r>
              <a:rPr lang="ru-RU" sz="1050" spc="4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09Г2С, 12Х18Н10Т, 14Х17Н2 и др.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38760">
              <a:lnSpc>
                <a:spcPts val="1015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точности: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3AA2B-A9AE-02D2-9D3F-267B5A329F28}"/>
              </a:ext>
            </a:extLst>
          </p:cNvPr>
          <p:cNvSpPr txBox="1"/>
          <p:nvPr/>
        </p:nvSpPr>
        <p:spPr>
          <a:xfrm>
            <a:off x="1003300" y="3405359"/>
            <a:ext cx="72745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3400">
              <a:lnSpc>
                <a:spcPts val="1655"/>
              </a:lnSpc>
              <a:spcBef>
                <a:spcPts val="385"/>
              </a:spcBef>
              <a:spcAft>
                <a:spcPts val="0"/>
              </a:spcAft>
            </a:pPr>
            <a:r>
              <a:rPr lang="ru-RU" sz="1600" b="1" kern="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Шайбы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62255">
              <a:lnSpc>
                <a:spcPts val="1295"/>
              </a:lnSpc>
            </a:pP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Шайбы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плоские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по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11371-78,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ГОСТ</a:t>
            </a:r>
            <a:r>
              <a:rPr lang="ru-RU" sz="1200" b="1" spc="-1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28961-</a:t>
            </a:r>
            <a:r>
              <a:rPr lang="ru-RU" sz="1200" b="1" spc="-2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91</a:t>
            </a:r>
            <a:endParaRPr lang="ru-RU" sz="12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C12A8C1-1CBB-BDDF-8546-F49A5D2B8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10584"/>
              </p:ext>
            </p:extLst>
          </p:nvPr>
        </p:nvGraphicFramePr>
        <p:xfrm>
          <a:off x="4421822" y="3889217"/>
          <a:ext cx="6134418" cy="3273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2705">
                  <a:extLst>
                    <a:ext uri="{9D8B030D-6E8A-4147-A177-3AD203B41FA5}">
                      <a16:colId xmlns:a16="http://schemas.microsoft.com/office/drawing/2014/main" val="2055427333"/>
                    </a:ext>
                  </a:extLst>
                </a:gridCol>
                <a:gridCol w="814785">
                  <a:extLst>
                    <a:ext uri="{9D8B030D-6E8A-4147-A177-3AD203B41FA5}">
                      <a16:colId xmlns:a16="http://schemas.microsoft.com/office/drawing/2014/main" val="375348132"/>
                    </a:ext>
                  </a:extLst>
                </a:gridCol>
                <a:gridCol w="814785">
                  <a:extLst>
                    <a:ext uri="{9D8B030D-6E8A-4147-A177-3AD203B41FA5}">
                      <a16:colId xmlns:a16="http://schemas.microsoft.com/office/drawing/2014/main" val="4073640020"/>
                    </a:ext>
                  </a:extLst>
                </a:gridCol>
                <a:gridCol w="497550">
                  <a:extLst>
                    <a:ext uri="{9D8B030D-6E8A-4147-A177-3AD203B41FA5}">
                      <a16:colId xmlns:a16="http://schemas.microsoft.com/office/drawing/2014/main" val="336887667"/>
                    </a:ext>
                  </a:extLst>
                </a:gridCol>
                <a:gridCol w="497550">
                  <a:extLst>
                    <a:ext uri="{9D8B030D-6E8A-4147-A177-3AD203B41FA5}">
                      <a16:colId xmlns:a16="http://schemas.microsoft.com/office/drawing/2014/main" val="2216440767"/>
                    </a:ext>
                  </a:extLst>
                </a:gridCol>
                <a:gridCol w="863073">
                  <a:extLst>
                    <a:ext uri="{9D8B030D-6E8A-4147-A177-3AD203B41FA5}">
                      <a16:colId xmlns:a16="http://schemas.microsoft.com/office/drawing/2014/main" val="193319112"/>
                    </a:ext>
                  </a:extLst>
                </a:gridCol>
                <a:gridCol w="820897">
                  <a:extLst>
                    <a:ext uri="{9D8B030D-6E8A-4147-A177-3AD203B41FA5}">
                      <a16:colId xmlns:a16="http://schemas.microsoft.com/office/drawing/2014/main" val="505419871"/>
                    </a:ext>
                  </a:extLst>
                </a:gridCol>
                <a:gridCol w="863073">
                  <a:extLst>
                    <a:ext uri="{9D8B030D-6E8A-4147-A177-3AD203B41FA5}">
                      <a16:colId xmlns:a16="http://schemas.microsoft.com/office/drawing/2014/main" val="421886428"/>
                    </a:ext>
                  </a:extLst>
                </a:gridCol>
              </a:tblGrid>
              <a:tr h="210897">
                <a:tc rowSpan="3">
                  <a:txBody>
                    <a:bodyPr/>
                    <a:lstStyle/>
                    <a:p>
                      <a:pPr marL="49530" marR="4191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Диаметр</a:t>
                      </a:r>
                      <a:r>
                        <a:rPr lang="ru-RU" sz="750" spc="-5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резьбы </a:t>
                      </a:r>
                      <a:r>
                        <a:rPr lang="ru-RU" sz="750" spc="-10">
                          <a:effectLst/>
                        </a:rPr>
                        <a:t>крепежной </a:t>
                      </a:r>
                      <a:r>
                        <a:rPr lang="ru-RU" sz="750">
                          <a:effectLst/>
                        </a:rPr>
                        <a:t>детали, d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/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/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spcBef>
                          <a:spcPts val="305"/>
                        </a:spcBef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2540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d</a:t>
                      </a:r>
                      <a:r>
                        <a:rPr lang="ru-RU" sz="400" spc="-25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84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1905" algn="ctr"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s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ts val="870"/>
                        </a:lnSpc>
                      </a:pPr>
                      <a:r>
                        <a:rPr lang="ru-RU" sz="750">
                          <a:effectLst/>
                        </a:rPr>
                        <a:t>Теоретическая</a:t>
                      </a:r>
                      <a:r>
                        <a:rPr lang="ru-RU" sz="750" spc="-2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масса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1000</a:t>
                      </a:r>
                      <a:r>
                        <a:rPr lang="ru-RU" sz="750" spc="-15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шт.,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>
                          <a:effectLst/>
                        </a:rPr>
                        <a:t>кг,</a:t>
                      </a:r>
                      <a:r>
                        <a:rPr lang="ru-RU" sz="750" spc="-10">
                          <a:effectLst/>
                        </a:rPr>
                        <a:t> </a:t>
                      </a:r>
                      <a:r>
                        <a:rPr lang="ru-RU" sz="750" spc="-25">
                          <a:effectLst/>
                        </a:rPr>
                        <a:t>для</a:t>
                      </a:r>
                      <a:endParaRPr lang="ru-RU" sz="1100">
                        <a:effectLst/>
                      </a:endParaRPr>
                    </a:p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lang="ru-RU" sz="750" spc="-10">
                          <a:effectLst/>
                        </a:rPr>
                        <a:t>исполнений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6724"/>
                  </a:ext>
                </a:extLst>
              </a:tr>
              <a:tr h="101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8315" algn="l">
                        <a:lnSpc>
                          <a:spcPts val="735"/>
                        </a:lnSpc>
                      </a:pPr>
                      <a:r>
                        <a:rPr lang="ru-RU" sz="750">
                          <a:effectLst/>
                        </a:rPr>
                        <a:t>Исполнение </a:t>
                      </a:r>
                      <a:r>
                        <a:rPr lang="ru-RU" sz="750" spc="-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2870" algn="l"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Исполнение </a:t>
                      </a: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2366496"/>
                  </a:ext>
                </a:extLst>
              </a:tr>
              <a:tr h="21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870"/>
                        </a:lnSpc>
                      </a:pPr>
                      <a:r>
                        <a:rPr lang="ru-RU" sz="750" spc="-10">
                          <a:effectLst/>
                        </a:rPr>
                        <a:t>Класс</a:t>
                      </a:r>
                      <a:endParaRPr lang="ru-RU" sz="1100">
                        <a:effectLst/>
                      </a:endParaRPr>
                    </a:p>
                    <a:p>
                      <a:pPr marL="34925" marR="27940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точности </a:t>
                      </a:r>
                      <a:r>
                        <a:rPr lang="ru-RU" sz="750" spc="-5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Класс</a:t>
                      </a:r>
                      <a:r>
                        <a:rPr lang="ru-RU" sz="750" spc="-25">
                          <a:effectLst/>
                        </a:rPr>
                        <a:t> </a:t>
                      </a:r>
                      <a:r>
                        <a:rPr lang="ru-RU" sz="750" spc="-10">
                          <a:effectLst/>
                        </a:rPr>
                        <a:t>точности</a:t>
                      </a:r>
                      <a:endParaRPr lang="ru-RU" sz="1100">
                        <a:effectLst/>
                      </a:endParaRPr>
                    </a:p>
                    <a:p>
                      <a:pPr marL="34925" marR="2730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Класс</a:t>
                      </a:r>
                      <a:endParaRPr lang="ru-RU" sz="1100">
                        <a:effectLst/>
                      </a:endParaRPr>
                    </a:p>
                    <a:p>
                      <a:pPr marL="10795" marR="1270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точности </a:t>
                      </a:r>
                      <a:r>
                        <a:rPr lang="ru-RU" sz="750" spc="-5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870"/>
                        </a:lnSpc>
                      </a:pPr>
                      <a:r>
                        <a:rPr lang="ru-RU" sz="750" spc="-10">
                          <a:effectLst/>
                        </a:rPr>
                        <a:t>Класс</a:t>
                      </a:r>
                      <a:endParaRPr lang="ru-RU" sz="1100">
                        <a:effectLst/>
                      </a:endParaRPr>
                    </a:p>
                    <a:p>
                      <a:pPr marL="37465" marR="2730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точности </a:t>
                      </a:r>
                      <a:r>
                        <a:rPr lang="ru-RU" sz="750" spc="-5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909737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318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94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127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0,115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0,119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8324756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735"/>
                        </a:lnSpc>
                      </a:pPr>
                      <a:r>
                        <a:rPr lang="ru-RU" sz="750" spc="-25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0,155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905055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0,299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0,308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0401632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0,43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0,443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0,413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6558822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127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0,99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1,016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0,925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8048915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1,725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1,828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1,706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380553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3,438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3,571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3,333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7603891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13,5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marR="127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6,066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6,27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5,824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2792589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15,5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8,377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8,612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8,089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6280471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0">
                          <a:effectLst/>
                        </a:rPr>
                        <a:t>17,5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>
                        <a:spcBef>
                          <a:spcPts val="38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635" algn="ctr"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10,976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11,295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10,491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7683035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13,976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14,697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13,782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8324543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16,361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17,156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16,157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6900313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17,47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18,339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17,285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1928671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0795" marR="635" algn="ct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31,058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32,315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30,211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6085918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39,438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42,298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39,898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97498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50,456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53,612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50,917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5586599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75,303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70,809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329147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87,35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92,033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87,078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9587675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132,513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124,748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6957674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5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175,088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182,68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171,256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4292557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283,956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294,013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276,397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0263688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98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318,859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0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35"/>
                        </a:lnSpc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5827351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191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>
                        <a:spcBef>
                          <a:spcPts val="825"/>
                        </a:spcBef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" marR="635" algn="ctr"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35"/>
                        </a:lnSpc>
                      </a:pPr>
                      <a:r>
                        <a:rPr lang="ru-RU" sz="750" spc="-10">
                          <a:effectLst/>
                        </a:rPr>
                        <a:t>442,512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8383037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477,563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66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5839955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512,867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2335437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568,19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63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8238022"/>
                  </a:ext>
                </a:extLst>
              </a:tr>
              <a:tr h="101498">
                <a:tc>
                  <a:txBody>
                    <a:bodyPr/>
                    <a:lstStyle/>
                    <a:p>
                      <a:pPr marL="49530" marR="4254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marR="2794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marR="19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25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10">
                          <a:effectLst/>
                        </a:rPr>
                        <a:t>587,94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27305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270" algn="ctr">
                        <a:lnSpc>
                          <a:spcPts val="735"/>
                        </a:lnSpc>
                        <a:spcAft>
                          <a:spcPts val="0"/>
                        </a:spcAft>
                      </a:pPr>
                      <a:r>
                        <a:rPr lang="ru-RU" sz="750" spc="-5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887011"/>
                  </a:ext>
                </a:extLst>
              </a:tr>
            </a:tbl>
          </a:graphicData>
        </a:graphic>
      </p:graphicFrame>
      <p:pic>
        <p:nvPicPr>
          <p:cNvPr id="11" name="Image 492">
            <a:extLst>
              <a:ext uri="{FF2B5EF4-FFF2-40B4-BE49-F238E27FC236}">
                <a16:creationId xmlns:a16="http://schemas.microsoft.com/office/drawing/2014/main" id="{8925604C-B70F-CE94-EC7D-35E27784FCFD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35" y="4142998"/>
            <a:ext cx="2251710" cy="1169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628DF-50C2-0C71-91DD-39CFFB649137}"/>
              </a:ext>
            </a:extLst>
          </p:cNvPr>
          <p:cNvSpPr txBox="1"/>
          <p:nvPr/>
        </p:nvSpPr>
        <p:spPr>
          <a:xfrm>
            <a:off x="664074" y="5546224"/>
            <a:ext cx="3657600" cy="132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>
              <a:lnSpc>
                <a:spcPts val="1300"/>
              </a:lnSpc>
            </a:pP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Назначение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ts val="995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Для</a:t>
            </a:r>
            <a:r>
              <a:rPr lang="ru-RU" sz="1050" spc="-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комплектации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крепежных</a:t>
            </a:r>
            <a:r>
              <a:rPr lang="ru-RU" sz="1050" spc="-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деталей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2550">
              <a:lnSpc>
                <a:spcPts val="13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Основные </a:t>
            </a:r>
            <a:r>
              <a:rPr lang="ru-RU" sz="14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характеристики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ts val="995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Класс</a:t>
            </a:r>
            <a:r>
              <a:rPr lang="ru-RU" sz="1050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точности:</a:t>
            </a:r>
            <a:r>
              <a:rPr lang="ru-RU" sz="1050" spc="-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А,</a:t>
            </a:r>
            <a:r>
              <a:rPr lang="ru-RU" sz="1050" spc="-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spc="-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Марка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стали: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10,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35,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20Г2Р,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40Х,</a:t>
            </a:r>
            <a:r>
              <a:rPr lang="ru-RU" sz="1050" spc="2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09Г2С, 12Х18Н10Т, 14Х17Н2 и др.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R="37465">
              <a:lnSpc>
                <a:spcPct val="98000"/>
              </a:lnSpc>
            </a:pPr>
            <a:r>
              <a:rPr lang="ru-RU" sz="105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Возможно изготовление шайб с диаметром резьбы до 140 мм по ГОСТ 28961-91</a:t>
            </a:r>
            <a:endParaRPr lang="ru-RU" sz="105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0995C-0F22-901E-2B0D-7D09F500A64E}"/>
              </a:ext>
            </a:extLst>
          </p:cNvPr>
          <p:cNvSpPr txBox="1"/>
          <p:nvPr/>
        </p:nvSpPr>
        <p:spPr>
          <a:xfrm>
            <a:off x="1536700" y="1190625"/>
            <a:ext cx="487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офис: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Индустриальная 76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 в г. Екатеринбург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Основинская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Адреса производства и складов: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1-й завод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Индустриальная 76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завод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Максима Горького 1 стр. 38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6DEF5-FFAC-FF8E-291E-1B480CEF3062}"/>
              </a:ext>
            </a:extLst>
          </p:cNvPr>
          <p:cNvSpPr txBox="1"/>
          <p:nvPr/>
        </p:nvSpPr>
        <p:spPr>
          <a:xfrm>
            <a:off x="6184900" y="4543425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   8-343-343-03-67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Почта:       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basis-ural@bk.ru</a:t>
            </a:r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        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basis-ural.ru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5F660-2FA2-EA63-65BE-8049B3568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76225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7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CEFA5-9CFE-C44B-FDA9-EC1984F42EFD}"/>
              </a:ext>
            </a:extLst>
          </p:cNvPr>
          <p:cNvSpPr txBox="1"/>
          <p:nvPr/>
        </p:nvSpPr>
        <p:spPr>
          <a:xfrm>
            <a:off x="2672612" y="504825"/>
            <a:ext cx="5348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8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Продукция компании МК Холдинг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D139A-89BF-0E4C-7AD0-1464C2DA3562}"/>
              </a:ext>
            </a:extLst>
          </p:cNvPr>
          <p:cNvSpPr txBox="1"/>
          <p:nvPr/>
        </p:nvSpPr>
        <p:spPr>
          <a:xfrm>
            <a:off x="2527300" y="1741779"/>
            <a:ext cx="5348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  <a:endParaRPr lang="ru-RU" sz="18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AD72A-A551-44BD-DC03-9CFC1DF8BB55}"/>
              </a:ext>
            </a:extLst>
          </p:cNvPr>
          <p:cNvSpPr txBox="1"/>
          <p:nvPr/>
        </p:nvSpPr>
        <p:spPr>
          <a:xfrm>
            <a:off x="2531140" y="2791271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Анкерные блоки и группы по чертежам заказчика</a:t>
            </a:r>
            <a:endParaRPr lang="ru-RU" sz="18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B4370-B9CA-D957-0E31-D95A6DA4533E}"/>
              </a:ext>
            </a:extLst>
          </p:cNvPr>
          <p:cNvSpPr txBox="1"/>
          <p:nvPr/>
        </p:nvSpPr>
        <p:spPr>
          <a:xfrm>
            <a:off x="2531140" y="4077678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Закладные изделия по сериям и чертежам заказчика</a:t>
            </a:r>
            <a:endParaRPr lang="ru-RU" sz="18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7358E-65B2-0710-D945-9E9DE56CBB44}"/>
              </a:ext>
            </a:extLst>
          </p:cNvPr>
          <p:cNvSpPr txBox="1"/>
          <p:nvPr/>
        </p:nvSpPr>
        <p:spPr>
          <a:xfrm>
            <a:off x="2563333" y="5364085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Строительные металлоконструкции</a:t>
            </a:r>
            <a:endParaRPr lang="ru-RU" sz="18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CE076-E33A-8E96-B889-F85A704910F6}"/>
              </a:ext>
            </a:extLst>
          </p:cNvPr>
          <p:cNvSpPr txBox="1"/>
          <p:nvPr/>
        </p:nvSpPr>
        <p:spPr>
          <a:xfrm>
            <a:off x="2925698" y="6411694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/>
            <a:r>
              <a:rPr lang="ru-RU" sz="1800" b="1" spc="-1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Крепеж для металлических конструкций, мостового строительства и машиностроения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DA1EEF-72E0-4EA0-4506-7010D5501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8" y="1335917"/>
            <a:ext cx="1011552" cy="10115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5952F3-0454-684E-E41C-575E0E8AC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11" y="2434220"/>
            <a:ext cx="1764636" cy="12604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3043B6-1595-545F-B061-DB3CE3DEC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8" y="3694674"/>
            <a:ext cx="1363672" cy="13636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F59D9D-2F73-8BD7-F4E6-FA3F1CE62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96" y="1328203"/>
            <a:ext cx="1058378" cy="10583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0EE902-2280-9C72-11CD-3AE57BBEB6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6" y="6217367"/>
            <a:ext cx="1190625" cy="1190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73DC54-31E3-7474-EBF5-3FD17C127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78" y="4955128"/>
            <a:ext cx="1504946" cy="12406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E22EFF-B3C9-5F17-9F67-C2AFBCD0E64D}"/>
              </a:ext>
            </a:extLst>
          </p:cNvPr>
          <p:cNvSpPr txBox="1"/>
          <p:nvPr/>
        </p:nvSpPr>
        <p:spPr>
          <a:xfrm>
            <a:off x="9077251" y="1741779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Стр. 3-8</a:t>
            </a:r>
            <a:endParaRPr lang="ru-RU" sz="1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EAB4E0-0FD1-BE31-A12F-575AEE5B7E2A}"/>
              </a:ext>
            </a:extLst>
          </p:cNvPr>
          <p:cNvSpPr txBox="1"/>
          <p:nvPr/>
        </p:nvSpPr>
        <p:spPr>
          <a:xfrm>
            <a:off x="9077251" y="2796965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Стр. 9</a:t>
            </a:r>
            <a:endParaRPr lang="ru-RU" sz="1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23D324-D9FD-2294-8399-3C9F54B8ED23}"/>
              </a:ext>
            </a:extLst>
          </p:cNvPr>
          <p:cNvSpPr txBox="1"/>
          <p:nvPr/>
        </p:nvSpPr>
        <p:spPr>
          <a:xfrm>
            <a:off x="9077251" y="407534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Стр. 10</a:t>
            </a:r>
            <a:endParaRPr lang="ru-RU" sz="1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8B5E7-319A-03B7-B49E-2A5EC7D0E5DC}"/>
              </a:ext>
            </a:extLst>
          </p:cNvPr>
          <p:cNvSpPr txBox="1"/>
          <p:nvPr/>
        </p:nvSpPr>
        <p:spPr>
          <a:xfrm>
            <a:off x="9077251" y="5358391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Стр. 11</a:t>
            </a:r>
            <a:endParaRPr lang="ru-RU" sz="1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0D4CC-6DAC-8446-97C1-1C4F1617A433}"/>
              </a:ext>
            </a:extLst>
          </p:cNvPr>
          <p:cNvSpPr txBox="1"/>
          <p:nvPr/>
        </p:nvSpPr>
        <p:spPr>
          <a:xfrm>
            <a:off x="8809369" y="6462979"/>
            <a:ext cx="2096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Стр. 12-17</a:t>
            </a:r>
            <a:endParaRPr lang="ru-RU" sz="1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-673100" y="936280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1.1; 1.2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D9044-25E7-817B-1A3A-B7FBB099B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3" y="1463987"/>
            <a:ext cx="1936437" cy="1936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3E9BEE-FD17-A5D3-8823-BB0519EE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01" y="1456743"/>
            <a:ext cx="1820923" cy="1943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1017930" y="3505765"/>
            <a:ext cx="3574648" cy="343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12 до 48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300 до 2800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Шпилька – 1шт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E9350E3-C05A-95D0-E3A9-9068C672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30102"/>
              </p:ext>
            </p:extLst>
          </p:nvPr>
        </p:nvGraphicFramePr>
        <p:xfrm>
          <a:off x="4265987" y="1409147"/>
          <a:ext cx="5822716" cy="5638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2441">
                  <a:extLst>
                    <a:ext uri="{9D8B030D-6E8A-4147-A177-3AD203B41FA5}">
                      <a16:colId xmlns:a16="http://schemas.microsoft.com/office/drawing/2014/main" val="4079448943"/>
                    </a:ext>
                  </a:extLst>
                </a:gridCol>
                <a:gridCol w="519885">
                  <a:extLst>
                    <a:ext uri="{9D8B030D-6E8A-4147-A177-3AD203B41FA5}">
                      <a16:colId xmlns:a16="http://schemas.microsoft.com/office/drawing/2014/main" val="3570767851"/>
                    </a:ext>
                  </a:extLst>
                </a:gridCol>
                <a:gridCol w="519885">
                  <a:extLst>
                    <a:ext uri="{9D8B030D-6E8A-4147-A177-3AD203B41FA5}">
                      <a16:colId xmlns:a16="http://schemas.microsoft.com/office/drawing/2014/main" val="146696828"/>
                    </a:ext>
                  </a:extLst>
                </a:gridCol>
                <a:gridCol w="528550">
                  <a:extLst>
                    <a:ext uri="{9D8B030D-6E8A-4147-A177-3AD203B41FA5}">
                      <a16:colId xmlns:a16="http://schemas.microsoft.com/office/drawing/2014/main" val="233333829"/>
                    </a:ext>
                  </a:extLst>
                </a:gridCol>
                <a:gridCol w="528550">
                  <a:extLst>
                    <a:ext uri="{9D8B030D-6E8A-4147-A177-3AD203B41FA5}">
                      <a16:colId xmlns:a16="http://schemas.microsoft.com/office/drawing/2014/main" val="3731581026"/>
                    </a:ext>
                  </a:extLst>
                </a:gridCol>
                <a:gridCol w="665020">
                  <a:extLst>
                    <a:ext uri="{9D8B030D-6E8A-4147-A177-3AD203B41FA5}">
                      <a16:colId xmlns:a16="http://schemas.microsoft.com/office/drawing/2014/main" val="1062987233"/>
                    </a:ext>
                  </a:extLst>
                </a:gridCol>
                <a:gridCol w="673685">
                  <a:extLst>
                    <a:ext uri="{9D8B030D-6E8A-4147-A177-3AD203B41FA5}">
                      <a16:colId xmlns:a16="http://schemas.microsoft.com/office/drawing/2014/main" val="2576066784"/>
                    </a:ext>
                  </a:extLst>
                </a:gridCol>
                <a:gridCol w="682350">
                  <a:extLst>
                    <a:ext uri="{9D8B030D-6E8A-4147-A177-3AD203B41FA5}">
                      <a16:colId xmlns:a16="http://schemas.microsoft.com/office/drawing/2014/main" val="1196308233"/>
                    </a:ext>
                  </a:extLst>
                </a:gridCol>
                <a:gridCol w="682350">
                  <a:extLst>
                    <a:ext uri="{9D8B030D-6E8A-4147-A177-3AD203B41FA5}">
                      <a16:colId xmlns:a16="http://schemas.microsoft.com/office/drawing/2014/main" val="1900327588"/>
                    </a:ext>
                  </a:extLst>
                </a:gridCol>
              </a:tblGrid>
              <a:tr h="196244">
                <a:tc gridSpan="9">
                  <a:txBody>
                    <a:bodyPr/>
                    <a:lstStyle/>
                    <a:p>
                      <a:pPr marR="3175" algn="r">
                        <a:lnSpc>
                          <a:spcPts val="108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Размеры</a:t>
                      </a:r>
                      <a:r>
                        <a:rPr lang="ru-RU" sz="950" spc="3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в</a:t>
                      </a:r>
                      <a:r>
                        <a:rPr lang="ru-RU" sz="950" spc="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миллиметрах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21120"/>
                  </a:ext>
                </a:extLst>
              </a:tr>
              <a:tr h="399308">
                <a:tc>
                  <a:txBody>
                    <a:bodyPr/>
                    <a:lstStyle/>
                    <a:p>
                      <a:pPr marL="38100" marR="59690" algn="ctr">
                        <a:lnSpc>
                          <a:spcPts val="10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Длина*</a:t>
                      </a:r>
                      <a:r>
                        <a:rPr lang="ru-RU" sz="950" spc="-1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229870" marR="2254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Теоретическая</a:t>
                      </a:r>
                      <a:r>
                        <a:rPr lang="ru-RU" sz="950" spc="14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масса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r>
                        <a:rPr lang="ru-RU" sz="950" spc="1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типа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1,</a:t>
                      </a:r>
                      <a:r>
                        <a:rPr lang="ru-RU" sz="950" spc="8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кг,</a:t>
                      </a:r>
                      <a:r>
                        <a:rPr lang="ru-RU" sz="950" spc="7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при</a:t>
                      </a:r>
                      <a:r>
                        <a:rPr lang="ru-RU" sz="950" spc="11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номинальном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диаметре</a:t>
                      </a:r>
                      <a:endParaRPr lang="ru-RU" sz="1100">
                        <a:effectLst/>
                      </a:endParaRPr>
                    </a:p>
                    <a:p>
                      <a:pPr marL="90805" marR="225425" algn="ctr">
                        <a:lnSpc>
                          <a:spcPts val="108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76524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8636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8636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" marR="298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" marR="298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2446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8823234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3928870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0,44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3592762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252597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2,71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6464723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0,71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1,31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2,09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0535780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0,79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2,31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8,31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8261904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0,88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12,89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17,41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6224598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2,80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9,91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13,98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18,83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3020165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1,95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4,56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10,85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20,53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0341831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11,88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16,71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22,38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4844640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8,53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12,43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17,47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23,37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4314911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3,79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8,99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13,10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18,33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24,51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706895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1811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13,90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19,42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25,93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768468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14,70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27,35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3909832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1700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10,65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15,50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21,59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28,77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7137449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16,29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22,68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30,19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2031684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1900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11,76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17,09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23,76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31,61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4105036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marR="1238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17,89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24,85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33,03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7409903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18,85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26,16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34,73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7329111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2240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19,81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27,47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36,44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3168813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20,29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28,11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37,29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4209392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2360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28,76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38,07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8803992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marR="1314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40,13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6710099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2650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42,26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5159647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32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44,39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515949"/>
                  </a:ext>
                </a:extLst>
              </a:tr>
            </a:tbl>
          </a:graphicData>
        </a:graphic>
      </p:graphicFrame>
      <p:pic>
        <p:nvPicPr>
          <p:cNvPr id="6145" name="image7.png">
            <a:extLst>
              <a:ext uri="{FF2B5EF4-FFF2-40B4-BE49-F238E27FC236}">
                <a16:creationId xmlns:a16="http://schemas.microsoft.com/office/drawing/2014/main" id="{3F315C5D-13D2-2A3A-0E1E-62A56EC3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83" y="1647826"/>
            <a:ext cx="60325" cy="8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-303188" y="874775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2.1; 2</a:t>
            </a:r>
            <a:r>
              <a:rPr lang="ru-RU" sz="1600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.2; 2.3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1149984" y="3421150"/>
            <a:ext cx="3574648" cy="363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1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6</a:t>
            </a: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до 140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200 до 5000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Шпилька – 1шт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Плита анкерная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4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33259-4F80-0BC0-CC94-658AEEEE8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" y="1482245"/>
            <a:ext cx="1765806" cy="17658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439D9E-F692-A28A-E450-5A41759A4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52" y="1342112"/>
            <a:ext cx="2058313" cy="20583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CA28A5-F8BC-DA5F-5981-A95B65203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84" y="1369630"/>
            <a:ext cx="1991037" cy="1991037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168FDB4-39AE-6C04-6D08-0534704A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11155"/>
              </p:ext>
            </p:extLst>
          </p:nvPr>
        </p:nvGraphicFramePr>
        <p:xfrm>
          <a:off x="4617005" y="924042"/>
          <a:ext cx="5878994" cy="6476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4057">
                  <a:extLst>
                    <a:ext uri="{9D8B030D-6E8A-4147-A177-3AD203B41FA5}">
                      <a16:colId xmlns:a16="http://schemas.microsoft.com/office/drawing/2014/main" val="153602185"/>
                    </a:ext>
                  </a:extLst>
                </a:gridCol>
                <a:gridCol w="278206">
                  <a:extLst>
                    <a:ext uri="{9D8B030D-6E8A-4147-A177-3AD203B41FA5}">
                      <a16:colId xmlns:a16="http://schemas.microsoft.com/office/drawing/2014/main" val="1184369231"/>
                    </a:ext>
                  </a:extLst>
                </a:gridCol>
                <a:gridCol w="278206">
                  <a:extLst>
                    <a:ext uri="{9D8B030D-6E8A-4147-A177-3AD203B41FA5}">
                      <a16:colId xmlns:a16="http://schemas.microsoft.com/office/drawing/2014/main" val="2499649955"/>
                    </a:ext>
                  </a:extLst>
                </a:gridCol>
                <a:gridCol w="278206">
                  <a:extLst>
                    <a:ext uri="{9D8B030D-6E8A-4147-A177-3AD203B41FA5}">
                      <a16:colId xmlns:a16="http://schemas.microsoft.com/office/drawing/2014/main" val="3206251872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447768803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816107685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284803038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143613487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330416360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4198056685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2779381960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1611880879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2225101619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983438900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2805309542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210852731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1693142783"/>
                    </a:ext>
                  </a:extLst>
                </a:gridCol>
              </a:tblGrid>
              <a:tr h="171525">
                <a:tc gridSpan="17">
                  <a:txBody>
                    <a:bodyPr/>
                    <a:lstStyle/>
                    <a:p>
                      <a:pPr marR="6985" algn="r">
                        <a:lnSpc>
                          <a:spcPts val="108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Размеры</a:t>
                      </a:r>
                      <a:r>
                        <a:rPr lang="ru-RU" sz="800" spc="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</a:t>
                      </a:r>
                      <a:r>
                        <a:rPr lang="ru-RU" sz="800" spc="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миллиметрах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9883"/>
                  </a:ext>
                </a:extLst>
              </a:tr>
              <a:tr h="541173">
                <a:tc>
                  <a:txBody>
                    <a:bodyPr/>
                    <a:lstStyle/>
                    <a:p>
                      <a:pPr marL="32385" indent="-22860" algn="l">
                        <a:lnSpc>
                          <a:spcPct val="10700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Длина*</a:t>
                      </a:r>
                      <a:r>
                        <a:rPr lang="ru-RU" sz="800" spc="-2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болта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6"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1034415" marR="10337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 spc="-5">
                          <a:effectLst/>
                        </a:rPr>
                        <a:t>Теоретическая</a:t>
                      </a:r>
                      <a:r>
                        <a:rPr lang="ru-RU" sz="800" spc="-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масса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болта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типа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2,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кг,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исполнение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4433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25073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6">
                  <a:txBody>
                    <a:bodyPr/>
                    <a:lstStyle/>
                    <a:p>
                      <a:pPr marL="1034415" marR="10331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Номинальный</a:t>
                      </a:r>
                      <a:r>
                        <a:rPr lang="ru-RU" sz="800" spc="7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диаметр</a:t>
                      </a:r>
                      <a:r>
                        <a:rPr lang="ru-RU" sz="800" spc="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резьбы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6647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889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952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968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2032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209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2159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740411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0,92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1,56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634193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0,99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1,69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2,74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4,70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684049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1,07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1,81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2,91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7,60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1473364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1,15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1,93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3,09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7,99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12,21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340733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1,23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2,06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3,27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5,53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8,39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17,56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4373021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1,31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3,35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5,81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8,79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13,29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18,27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0409833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1,39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2,30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3,62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6,08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9,19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13,84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411335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1,55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2,55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6,64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46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9,99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14,92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20,39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501400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1,72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2,82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4,37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10,87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16,12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21,95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549063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1,86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3,04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4,69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11,59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17,10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23,23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33,99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6660629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59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2,02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3,29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5,04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8,30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12,39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24,66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35,26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3181524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3,53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5,40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8,86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19,27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26,07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38,43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53,60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71,35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2073319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2,37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3,84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5,83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9,53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14,14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20,57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27,79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40,14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56,52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74,66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155618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4,15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6,29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10,25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15,19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21,99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29,63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43,98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59,20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79,16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841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1324424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4,32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6,54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10,64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22,75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30,63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44,58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62,56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80,92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101,9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6701866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4,52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6,82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11,07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16,38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23,62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31,75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47,30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65,63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85,22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107,7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141,9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926091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4,77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7,10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11,63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24,71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33,17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48,57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67,58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87,16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109,4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144,6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635842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7,53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25,79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34,59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51,74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71,71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77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116,7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153,0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219,1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252,6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8331909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7,88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12,74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18,77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26,88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36,17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53,96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75,48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77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121,1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158,6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225,8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261,5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73305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13,29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19,57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27,97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37,42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56,18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77,75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77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125,6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164,1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232,6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270,3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329,3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408,3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742714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13,85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20,57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29,05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38,84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58,40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81,52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102,5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130,0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169,6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239,4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280,3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339,8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421,3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499086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21,17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30,14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40,26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60,61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83,79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106,0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134,5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175,3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246,2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288,1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350,1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434,2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05520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22,13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31,44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41,98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63,11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87,25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109,6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139,3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181,3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254,3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298,7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362,6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449,7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7539019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2240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23,09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32,75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43,68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65,69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71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114,3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145,2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188,6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262,5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310,3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375,3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465,3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3126665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35,57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47,37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71,71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171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123,3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156,7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203,1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280,2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332,5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402,2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499,0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3628858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51,63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78,36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108,0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133,7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170,1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219,8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300,6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359,1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433,4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537,8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329482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86,02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118,5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145,9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185,7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242,0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324,4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391,1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470,1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583,2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7646388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3350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159,2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203,5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261,4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351,6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426,6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511,9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636,0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1561498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286,5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382,1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465,6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558,4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693,3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2146097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416,1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509,9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610,5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758,1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6787046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marL="65405" marR="6604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>
                          <a:effectLst/>
                        </a:rPr>
                        <a:t>662,5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800" dirty="0">
                          <a:effectLst/>
                        </a:rPr>
                        <a:t>822,9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403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-901195" y="924042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3.1; 3</a:t>
            </a:r>
            <a:r>
              <a:rPr lang="ru-RU" sz="1600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.2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5209492" y="2093745"/>
            <a:ext cx="304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24</a:t>
            </a: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до 48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400 до 5000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B35AB-404A-8439-3279-87993D3BF4FC}"/>
              </a:ext>
            </a:extLst>
          </p:cNvPr>
          <p:cNvSpPr txBox="1"/>
          <p:nvPr/>
        </p:nvSpPr>
        <p:spPr>
          <a:xfrm>
            <a:off x="8003953" y="2093746"/>
            <a:ext cx="365523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Шпилька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Плита анкерная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4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Муфта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38A88-123E-BAFC-5E94-C63187BE39DE}"/>
              </a:ext>
            </a:extLst>
          </p:cNvPr>
          <p:cNvSpPr txBox="1"/>
          <p:nvPr/>
        </p:nvSpPr>
        <p:spPr>
          <a:xfrm>
            <a:off x="5209492" y="6111905"/>
            <a:ext cx="590638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90E3BE-A4D7-68D4-352B-7959093F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60" y="1393814"/>
            <a:ext cx="3098082" cy="30980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8D18BC-1505-6B4D-738E-2236445A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60" y="4258394"/>
            <a:ext cx="3085267" cy="3085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A1BD43-8530-FB34-DD02-EC85FD04DFF5}"/>
              </a:ext>
            </a:extLst>
          </p:cNvPr>
          <p:cNvSpPr txBox="1"/>
          <p:nvPr/>
        </p:nvSpPr>
        <p:spPr>
          <a:xfrm>
            <a:off x="1475034" y="2640048"/>
            <a:ext cx="58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3.1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A66EF-9365-3630-D841-B8702021BFFC}"/>
              </a:ext>
            </a:extLst>
          </p:cNvPr>
          <p:cNvSpPr txBox="1"/>
          <p:nvPr/>
        </p:nvSpPr>
        <p:spPr>
          <a:xfrm>
            <a:off x="1475033" y="5394260"/>
            <a:ext cx="58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3.2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74DC04-423F-1B3B-8394-3B0A6F90E1F1}"/>
              </a:ext>
            </a:extLst>
          </p:cNvPr>
          <p:cNvSpPr txBox="1"/>
          <p:nvPr/>
        </p:nvSpPr>
        <p:spPr>
          <a:xfrm>
            <a:off x="5209492" y="4339089"/>
            <a:ext cx="304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56 до 140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400 до 5000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2D423-8B6F-5B37-37E8-3F50AA70CB30}"/>
              </a:ext>
            </a:extLst>
          </p:cNvPr>
          <p:cNvSpPr txBox="1"/>
          <p:nvPr/>
        </p:nvSpPr>
        <p:spPr>
          <a:xfrm>
            <a:off x="8003953" y="4339089"/>
            <a:ext cx="304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Шпилька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Плита анкерная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4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Муфта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6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1128620" y="988164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4.1; 4</a:t>
            </a:r>
            <a:r>
              <a:rPr lang="ru-RU" sz="1600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.2; 4.3 Болты съемные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5316870" y="2118122"/>
            <a:ext cx="304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24</a:t>
            </a: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до 64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400 до 5000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B35AB-404A-8439-3279-87993D3BF4FC}"/>
              </a:ext>
            </a:extLst>
          </p:cNvPr>
          <p:cNvSpPr txBox="1"/>
          <p:nvPr/>
        </p:nvSpPr>
        <p:spPr>
          <a:xfrm>
            <a:off x="7828282" y="2118122"/>
            <a:ext cx="365523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Шпилька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Арматура анкерная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38A88-123E-BAFC-5E94-C63187BE39DE}"/>
              </a:ext>
            </a:extLst>
          </p:cNvPr>
          <p:cNvSpPr txBox="1"/>
          <p:nvPr/>
        </p:nvSpPr>
        <p:spPr>
          <a:xfrm>
            <a:off x="5346700" y="6182931"/>
            <a:ext cx="590638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A1BD43-8530-FB34-DD02-EC85FD04DFF5}"/>
              </a:ext>
            </a:extLst>
          </p:cNvPr>
          <p:cNvSpPr txBox="1"/>
          <p:nvPr/>
        </p:nvSpPr>
        <p:spPr>
          <a:xfrm>
            <a:off x="2198221" y="2664425"/>
            <a:ext cx="58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.1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A66EF-9365-3630-D841-B8702021BFFC}"/>
              </a:ext>
            </a:extLst>
          </p:cNvPr>
          <p:cNvSpPr txBox="1"/>
          <p:nvPr/>
        </p:nvSpPr>
        <p:spPr>
          <a:xfrm>
            <a:off x="2299596" y="7038911"/>
            <a:ext cx="58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.2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74DC04-423F-1B3B-8394-3B0A6F90E1F1}"/>
              </a:ext>
            </a:extLst>
          </p:cNvPr>
          <p:cNvSpPr txBox="1"/>
          <p:nvPr/>
        </p:nvSpPr>
        <p:spPr>
          <a:xfrm>
            <a:off x="5346700" y="4378316"/>
            <a:ext cx="304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56 до 125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400 до 5000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2D423-8B6F-5B37-37E8-3F50AA70CB30}"/>
              </a:ext>
            </a:extLst>
          </p:cNvPr>
          <p:cNvSpPr txBox="1"/>
          <p:nvPr/>
        </p:nvSpPr>
        <p:spPr>
          <a:xfrm>
            <a:off x="7828282" y="4378316"/>
            <a:ext cx="3048000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Шпилька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Арматура анкерная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9F6C8-779D-43F2-4084-DCA6B2AB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2" y="1429312"/>
            <a:ext cx="2870923" cy="2870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622078-1286-FA40-699C-CE5CCAE98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6" y="4173259"/>
            <a:ext cx="2870923" cy="28709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FA4907-65F2-AF07-6AE7-518F84FBA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78" y="4378316"/>
            <a:ext cx="2338095" cy="2338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6103C2-F708-0E05-0513-E72BDD1CB9FE}"/>
              </a:ext>
            </a:extLst>
          </p:cNvPr>
          <p:cNvSpPr txBox="1"/>
          <p:nvPr/>
        </p:nvSpPr>
        <p:spPr>
          <a:xfrm>
            <a:off x="3931454" y="7023402"/>
            <a:ext cx="58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4.3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7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-139700" y="986424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</a:t>
            </a:r>
            <a:r>
              <a:rPr lang="ru-RU" sz="1600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 прямой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1304146" y="3635609"/>
            <a:ext cx="3574648" cy="343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12 до 48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150 до 1400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Шпилька – 1шт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0AF2C6-DCC0-0705-1F14-3F6386C8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373770"/>
            <a:ext cx="2150664" cy="215066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5132EE-B6C9-10C1-5ED9-8999CBC7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96505"/>
              </p:ext>
            </p:extLst>
          </p:nvPr>
        </p:nvGraphicFramePr>
        <p:xfrm>
          <a:off x="4181295" y="1724025"/>
          <a:ext cx="6248401" cy="43433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7870">
                  <a:extLst>
                    <a:ext uri="{9D8B030D-6E8A-4147-A177-3AD203B41FA5}">
                      <a16:colId xmlns:a16="http://schemas.microsoft.com/office/drawing/2014/main" val="1452528309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1871852397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928166983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535002"/>
                    </a:ext>
                  </a:extLst>
                </a:gridCol>
                <a:gridCol w="585376">
                  <a:extLst>
                    <a:ext uri="{9D8B030D-6E8A-4147-A177-3AD203B41FA5}">
                      <a16:colId xmlns:a16="http://schemas.microsoft.com/office/drawing/2014/main" val="754927667"/>
                    </a:ext>
                  </a:extLst>
                </a:gridCol>
                <a:gridCol w="585376">
                  <a:extLst>
                    <a:ext uri="{9D8B030D-6E8A-4147-A177-3AD203B41FA5}">
                      <a16:colId xmlns:a16="http://schemas.microsoft.com/office/drawing/2014/main" val="3611797447"/>
                    </a:ext>
                  </a:extLst>
                </a:gridCol>
                <a:gridCol w="741217">
                  <a:extLst>
                    <a:ext uri="{9D8B030D-6E8A-4147-A177-3AD203B41FA5}">
                      <a16:colId xmlns:a16="http://schemas.microsoft.com/office/drawing/2014/main" val="1175952193"/>
                    </a:ext>
                  </a:extLst>
                </a:gridCol>
                <a:gridCol w="750521">
                  <a:extLst>
                    <a:ext uri="{9D8B030D-6E8A-4147-A177-3AD203B41FA5}">
                      <a16:colId xmlns:a16="http://schemas.microsoft.com/office/drawing/2014/main" val="104868265"/>
                    </a:ext>
                  </a:extLst>
                </a:gridCol>
                <a:gridCol w="759825">
                  <a:extLst>
                    <a:ext uri="{9D8B030D-6E8A-4147-A177-3AD203B41FA5}">
                      <a16:colId xmlns:a16="http://schemas.microsoft.com/office/drawing/2014/main" val="3248867300"/>
                    </a:ext>
                  </a:extLst>
                </a:gridCol>
              </a:tblGrid>
              <a:tr h="208554">
                <a:tc gridSpan="9"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  <a:spcBef>
                          <a:spcPts val="115"/>
                        </a:spcBef>
                      </a:pPr>
                      <a:r>
                        <a:rPr lang="ru-RU" sz="950">
                          <a:effectLst/>
                        </a:rPr>
                        <a:t>Размеры</a:t>
                      </a:r>
                      <a:r>
                        <a:rPr lang="ru-RU" sz="950" spc="3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в</a:t>
                      </a:r>
                      <a:r>
                        <a:rPr lang="ru-RU" sz="950" spc="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миллиметрах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71431"/>
                  </a:ext>
                </a:extLst>
              </a:tr>
              <a:tr h="424355">
                <a:tc>
                  <a:txBody>
                    <a:bodyPr/>
                    <a:lstStyle/>
                    <a:p>
                      <a:pPr marL="38100" marR="59690" algn="ctr">
                        <a:lnSpc>
                          <a:spcPts val="10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Длина*</a:t>
                      </a:r>
                      <a:r>
                        <a:rPr lang="ru-RU" sz="950" spc="-1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229870" marR="2222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Теоретическая</a:t>
                      </a:r>
                      <a:r>
                        <a:rPr lang="ru-RU" sz="950" spc="14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масса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r>
                        <a:rPr lang="ru-RU" sz="950" spc="1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типа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5,</a:t>
                      </a:r>
                      <a:r>
                        <a:rPr lang="ru-RU" sz="950" spc="8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кг,</a:t>
                      </a:r>
                      <a:r>
                        <a:rPr lang="ru-RU" sz="950" spc="7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при</a:t>
                      </a:r>
                      <a:r>
                        <a:rPr lang="ru-RU" sz="950" spc="11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номинальном</a:t>
                      </a:r>
                      <a:r>
                        <a:rPr lang="ru-RU" sz="950" spc="12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диаметре</a:t>
                      </a:r>
                      <a:endParaRPr lang="ru-RU" sz="1100">
                        <a:effectLst/>
                      </a:endParaRPr>
                    </a:p>
                    <a:p>
                      <a:pPr marL="90805" marR="222250" algn="ctr">
                        <a:lnSpc>
                          <a:spcPts val="108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86072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9398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9334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 marR="22161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9326686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832796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0,44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1,04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718155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0,51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6149051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0,94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2,44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3,56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4589903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1,06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2,72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3,96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3259244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1,19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8556690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0,83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1,31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9,04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6305743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0,91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8625915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marR="1003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1,07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1,68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2,46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5,95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8,38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0936885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1,95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4,72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6,83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12,73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822262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10,56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13,98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797971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175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3,52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11,64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3996368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12,73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4914677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6,99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10,11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14,04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18,55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411302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01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11,14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15,45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20,40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4897109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16,21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21,39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5299740"/>
                  </a:ext>
                </a:extLst>
              </a:tr>
              <a:tr h="20613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779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22,53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186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1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60F65-4DB7-878F-EDA5-A1281D5482E3}"/>
              </a:ext>
            </a:extLst>
          </p:cNvPr>
          <p:cNvSpPr txBox="1"/>
          <p:nvPr/>
        </p:nvSpPr>
        <p:spPr>
          <a:xfrm>
            <a:off x="180313" y="408574"/>
            <a:ext cx="935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Фундаментные болты ГОСТ 24379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6E44-C7DC-1DF1-9186-5A5C1DE32C14}"/>
              </a:ext>
            </a:extLst>
          </p:cNvPr>
          <p:cNvSpPr txBox="1"/>
          <p:nvPr/>
        </p:nvSpPr>
        <p:spPr>
          <a:xfrm>
            <a:off x="1003300" y="884641"/>
            <a:ext cx="533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 algn="ctr">
              <a:spcBef>
                <a:spcPts val="13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Тип 6.1; 6.2; 6.3</a:t>
            </a:r>
            <a:r>
              <a:rPr lang="ru-RU" sz="1600" b="1" kern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с коническим концом</a:t>
            </a:r>
            <a:endParaRPr lang="ru-RU" sz="16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04746-5F42-296C-71AF-9BE52EFD51BB}"/>
              </a:ext>
            </a:extLst>
          </p:cNvPr>
          <p:cNvSpPr txBox="1"/>
          <p:nvPr/>
        </p:nvSpPr>
        <p:spPr>
          <a:xfrm>
            <a:off x="1221765" y="3576905"/>
            <a:ext cx="3574648" cy="363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Изготавливаются: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Диаметром от 12 до 48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Длиной от 150 до 1400 мм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Из марок сталей: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09Г2С; Ст3; 40Х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Комплектность: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Шпилька – 1шт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Шайба – 1 </a:t>
            </a:r>
            <a:r>
              <a:rPr lang="ru-RU" sz="1200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Цанга разжимная – 1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Гайка ГОСТ 5915 – 2 </a:t>
            </a:r>
            <a:r>
              <a:rPr lang="ru-RU" sz="1200" b="1" kern="0" dirty="0" err="1">
                <a:latin typeface="Tahoma" panose="020B0604030504040204" pitchFamily="34" charset="0"/>
                <a:ea typeface="Tahoma" panose="020B0604030504040204" pitchFamily="34" charset="0"/>
              </a:rPr>
              <a:t>шт</a:t>
            </a:r>
            <a:endParaRPr lang="ru-RU" sz="1200" b="1" kern="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Покрытие: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Горячее цинкование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Термодиффузия</a:t>
            </a:r>
          </a:p>
          <a:p>
            <a:pPr marL="360680" marR="194310">
              <a:spcBef>
                <a:spcPts val="130"/>
              </a:spcBef>
              <a:spcAft>
                <a:spcPts val="0"/>
              </a:spcAft>
            </a:pP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Без покрытия</a:t>
            </a:r>
            <a:endParaRPr lang="ru-RU" sz="12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FE3F37-9DB1-FF1C-691D-C7716CE5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" y="1283117"/>
            <a:ext cx="2173943" cy="21739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9AB277-7B96-220A-1791-FCFBA4283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0" y="1335677"/>
            <a:ext cx="2004325" cy="2004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EE0883-E2D3-18D3-779E-8BD3A4EF2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2" y="1250869"/>
            <a:ext cx="2173943" cy="2173943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12B01D5-6FB0-6180-CBE3-D5BEF7FAA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40659"/>
              </p:ext>
            </p:extLst>
          </p:nvPr>
        </p:nvGraphicFramePr>
        <p:xfrm>
          <a:off x="4872328" y="1343188"/>
          <a:ext cx="4599307" cy="2787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9048">
                  <a:extLst>
                    <a:ext uri="{9D8B030D-6E8A-4147-A177-3AD203B41FA5}">
                      <a16:colId xmlns:a16="http://schemas.microsoft.com/office/drawing/2014/main" val="1268183493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1346298779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3806897473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496806178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1785136647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1788676714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3555685213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1463880782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1709141527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2677833574"/>
                    </a:ext>
                  </a:extLst>
                </a:gridCol>
                <a:gridCol w="302133">
                  <a:extLst>
                    <a:ext uri="{9D8B030D-6E8A-4147-A177-3AD203B41FA5}">
                      <a16:colId xmlns:a16="http://schemas.microsoft.com/office/drawing/2014/main" val="2519914012"/>
                    </a:ext>
                  </a:extLst>
                </a:gridCol>
                <a:gridCol w="284576">
                  <a:extLst>
                    <a:ext uri="{9D8B030D-6E8A-4147-A177-3AD203B41FA5}">
                      <a16:colId xmlns:a16="http://schemas.microsoft.com/office/drawing/2014/main" val="4038980418"/>
                    </a:ext>
                  </a:extLst>
                </a:gridCol>
                <a:gridCol w="293355">
                  <a:extLst>
                    <a:ext uri="{9D8B030D-6E8A-4147-A177-3AD203B41FA5}">
                      <a16:colId xmlns:a16="http://schemas.microsoft.com/office/drawing/2014/main" val="2106659018"/>
                    </a:ext>
                  </a:extLst>
                </a:gridCol>
              </a:tblGrid>
              <a:tr h="164465">
                <a:tc gridSpan="13">
                  <a:txBody>
                    <a:bodyPr/>
                    <a:lstStyle/>
                    <a:p>
                      <a:pPr marL="2618105" algn="l">
                        <a:lnSpc>
                          <a:spcPts val="108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Размеры</a:t>
                      </a:r>
                      <a:r>
                        <a:rPr lang="ru-RU" sz="950" spc="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в</a:t>
                      </a:r>
                      <a:r>
                        <a:rPr lang="ru-RU" sz="950" spc="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миллиметрах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3361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10160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Длина*</a:t>
                      </a:r>
                      <a:r>
                        <a:rPr lang="ru-RU" sz="950" spc="-1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92710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Теоретическая</a:t>
                      </a:r>
                      <a:r>
                        <a:rPr lang="ru-RU" sz="950" spc="-1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масса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типа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6,</a:t>
                      </a:r>
                      <a:r>
                        <a:rPr lang="ru-RU" sz="950" spc="-4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кг,</a:t>
                      </a:r>
                      <a:r>
                        <a:rPr lang="ru-RU" sz="950" spc="-5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548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457855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587375" algn="l">
                        <a:lnSpc>
                          <a:spcPts val="10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Номинальный</a:t>
                      </a:r>
                      <a:r>
                        <a:rPr lang="ru-RU" sz="950" spc="7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диаметр</a:t>
                      </a:r>
                      <a:r>
                        <a:rPr lang="ru-RU" sz="950" spc="6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5076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5275" marR="2952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95910" marR="2952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97180" marR="2952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97180" marR="29400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941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89205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0,92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0,80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61939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1,04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0,87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478119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0,71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1,05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582447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0,37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0,78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0,73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0,70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1,68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962966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0,86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0,73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1,86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516786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0,46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0,94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0,89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0,86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1,37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728799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0,51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1,02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0,94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1,49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2,46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0488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0,60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1,91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1,79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1,74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2,57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641341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1,27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 dirty="0">
                          <a:effectLst/>
                        </a:rPr>
                        <a:t>2,06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2,01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3,05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2,95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779859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2,23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3,53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3,37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3,28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353357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3,88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3,72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 dirty="0">
                          <a:effectLst/>
                        </a:rPr>
                        <a:t>3,63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04119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DCC80EE-9715-82F0-769B-3EF3E330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70043"/>
              </p:ext>
            </p:extLst>
          </p:nvPr>
        </p:nvGraphicFramePr>
        <p:xfrm>
          <a:off x="4859006" y="4198124"/>
          <a:ext cx="4599305" cy="3275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22157253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904547712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996355481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2558239865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46131449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814501498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3273599770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779022968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4259084339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40436754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4135586816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418473176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4196423041"/>
                    </a:ext>
                  </a:extLst>
                </a:gridCol>
              </a:tblGrid>
              <a:tr h="164465">
                <a:tc gridSpan="13">
                  <a:txBody>
                    <a:bodyPr/>
                    <a:lstStyle/>
                    <a:p>
                      <a:pPr algn="r">
                        <a:lnSpc>
                          <a:spcPts val="1080"/>
                        </a:lnSpc>
                        <a:spcBef>
                          <a:spcPts val="115"/>
                        </a:spcBef>
                      </a:pPr>
                      <a:r>
                        <a:rPr lang="ru-RU" sz="950">
                          <a:effectLst/>
                        </a:rPr>
                        <a:t>Размеры</a:t>
                      </a:r>
                      <a:r>
                        <a:rPr lang="ru-RU" sz="950" spc="3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в</a:t>
                      </a:r>
                      <a:r>
                        <a:rPr lang="ru-RU" sz="950" spc="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миллиметрах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5712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10160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Длина*</a:t>
                      </a:r>
                      <a:r>
                        <a:rPr lang="ru-RU" sz="950" spc="-1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400050"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Теоретическая</a:t>
                      </a:r>
                      <a:r>
                        <a:rPr lang="ru-RU" sz="950" spc="-1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масса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болта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типа</a:t>
                      </a:r>
                      <a:r>
                        <a:rPr lang="ru-RU" sz="950" spc="-2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6,</a:t>
                      </a:r>
                      <a:r>
                        <a:rPr lang="ru-RU" sz="950" spc="-45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кг,</a:t>
                      </a:r>
                      <a:r>
                        <a:rPr lang="ru-RU" sz="950" spc="-5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исполнение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2968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607337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887095" algn="l">
                        <a:lnSpc>
                          <a:spcPts val="10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Номинальный</a:t>
                      </a:r>
                      <a:r>
                        <a:rPr lang="ru-RU" sz="950" spc="7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диаметр</a:t>
                      </a:r>
                      <a:r>
                        <a:rPr lang="ru-RU" sz="950" spc="60">
                          <a:effectLst/>
                        </a:rPr>
                        <a:t> </a:t>
                      </a:r>
                      <a:r>
                        <a:rPr lang="ru-RU" sz="950">
                          <a:effectLst/>
                        </a:rPr>
                        <a:t>резьбы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1573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5275" marR="29527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02590" marR="39370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03225" marR="39243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04495" marR="39306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693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2,53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6911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3,05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2,64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6101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2,92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4,62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7,27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66705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3,19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5,02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4,69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9,74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762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60176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3,83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3,64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5,09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7,69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11,35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10,45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marR="7620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9,89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10159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3,91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3,75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5,49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7,84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12,51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11,16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10,55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71332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600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4,71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6,96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6,62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9,99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13,98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12,53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12,02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18685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710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5,08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4,92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11,19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10,52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10,13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15,54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14,14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13,58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654231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8,56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7,88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12,17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11,11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16,82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15,42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14,86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395404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305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6,38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6,13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5,97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9,02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8,68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13,25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12,58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12,19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18,24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16,85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16,28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32464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940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6,69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6,52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10,16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9,48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14,34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13,67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13,28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19,65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18,26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17,70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416687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940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7,18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11,12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10,77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10,44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15,64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14,97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14,58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21,36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19,98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19,40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831068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940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12,16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11,82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11,48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17,06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16,39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16,00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23,21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21,82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21,25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38031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940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17,82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17,15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16,76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24,20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22,82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22,24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9564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9405" marR="313055" algn="ctr">
                        <a:lnSpc>
                          <a:spcPts val="10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>
                          <a:effectLst/>
                        </a:rPr>
                        <a:t>25,34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>
                          <a:effectLst/>
                        </a:rPr>
                        <a:t>23,94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80"/>
                        </a:lnSpc>
                        <a:spcBef>
                          <a:spcPts val="105"/>
                        </a:spcBef>
                      </a:pPr>
                      <a:r>
                        <a:rPr lang="ru-RU" sz="950" spc="-5" dirty="0">
                          <a:effectLst/>
                        </a:rPr>
                        <a:t>23,38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700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9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"/>
            <a:ext cx="11557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37DD0-E4DC-15B2-6C39-60E273B283BE}"/>
              </a:ext>
            </a:extLst>
          </p:cNvPr>
          <p:cNvSpPr txBox="1"/>
          <p:nvPr/>
        </p:nvSpPr>
        <p:spPr>
          <a:xfrm>
            <a:off x="1444551" y="1390824"/>
            <a:ext cx="8082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Анкерные фундаментные блоки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 (БФБ - блоки фундаментных болтов) представляют из себя закладные элементы, состоящие из 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фундаментных болтов ГОСТ 24379.1-2012</a:t>
            </a:r>
            <a:r>
              <a:rPr lang="ru-RU" sz="1200" b="1" kern="0" dirty="0">
                <a:latin typeface="Tahoma" panose="020B0604030504040204" pitchFamily="34" charset="0"/>
                <a:ea typeface="Tahoma" panose="020B0604030504040204" pitchFamily="34" charset="0"/>
              </a:rPr>
              <a:t> связанных (сваренных) между собой по средством сортового металлопроката с четким выдерживанием межосевых расстояний.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5B426-F084-3E0A-256C-602C0017D034}"/>
              </a:ext>
            </a:extLst>
          </p:cNvPr>
          <p:cNvSpPr txBox="1"/>
          <p:nvPr/>
        </p:nvSpPr>
        <p:spPr>
          <a:xfrm>
            <a:off x="2527300" y="428625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Анкерные фундаментные блоки и группы по чертежам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B8705F-CFEC-E2D6-513D-F1C428BE6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61" y="2463994"/>
            <a:ext cx="2714625" cy="2714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07C11-87DA-768E-1EFE-B6275D40F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07" y="2341584"/>
            <a:ext cx="3898900" cy="29241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2285EE-9D9D-FF9B-8083-449438DA8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2" y="5138420"/>
            <a:ext cx="5664200" cy="2265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6EFEAA-EB84-AB4E-BAE3-16353E777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39" y="2308136"/>
            <a:ext cx="4000500" cy="2857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E34029-8A4D-1D13-F02E-11F1F2933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23" y="4859566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4496</Words>
  <Application>Microsoft Office PowerPoint</Application>
  <PresentationFormat>Произвольный</PresentationFormat>
  <Paragraphs>3084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</dc:creator>
  <cp:lastModifiedBy>Пользователь</cp:lastModifiedBy>
  <cp:revision>99</cp:revision>
  <dcterms:created xsi:type="dcterms:W3CDTF">2023-04-17T04:22:58Z</dcterms:created>
  <dcterms:modified xsi:type="dcterms:W3CDTF">2024-10-19T19:47:44Z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2016-01-29T00:00:00Z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2023-04-17T00:00:00Z</vt:filetime>
  </property>
</Properties>
</file>